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2" r:id="rId15"/>
    <p:sldId id="269" r:id="rId16"/>
    <p:sldId id="271" r:id="rId17"/>
    <p:sldId id="273" r:id="rId18"/>
    <p:sldId id="280" r:id="rId19"/>
    <p:sldId id="274" r:id="rId20"/>
    <p:sldId id="270" r:id="rId21"/>
    <p:sldId id="281" r:id="rId22"/>
    <p:sldId id="275" r:id="rId23"/>
    <p:sldId id="276" r:id="rId24"/>
    <p:sldId id="277" r:id="rId25"/>
    <p:sldId id="278" r:id="rId26"/>
    <p:sldId id="279" r:id="rId27"/>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31" d="100"/>
          <a:sy n="131" d="100"/>
        </p:scale>
        <p:origin x="-1768"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D3BC9D-F3C8-D54F-9566-B53E0C984B0B}" type="datetimeFigureOut">
              <a:rPr lang="it-IT" smtClean="0"/>
              <a:t>04/06/23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D300B1-0308-BD49-B23F-E87E38C35E8A}" type="slidenum">
              <a:rPr lang="it-IT" smtClean="0"/>
              <a:t>‹n.›</a:t>
            </a:fld>
            <a:endParaRPr lang="it-IT"/>
          </a:p>
        </p:txBody>
      </p:sp>
    </p:spTree>
    <p:extLst>
      <p:ext uri="{BB962C8B-B14F-4D97-AF65-F5344CB8AC3E}">
        <p14:creationId xmlns:p14="http://schemas.microsoft.com/office/powerpoint/2010/main" val="26895256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AD300B1-0308-BD49-B23F-E87E38C35E8A}" type="slidenum">
              <a:rPr lang="it-IT" smtClean="0"/>
              <a:t>14</a:t>
            </a:fld>
            <a:endParaRPr lang="it-IT"/>
          </a:p>
        </p:txBody>
      </p:sp>
    </p:spTree>
    <p:extLst>
      <p:ext uri="{BB962C8B-B14F-4D97-AF65-F5344CB8AC3E}">
        <p14:creationId xmlns:p14="http://schemas.microsoft.com/office/powerpoint/2010/main" val="666051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8721390-5590-D249-ABA6-1D7ABA943140}" type="datetimeFigureOut">
              <a:rPr lang="it-IT" smtClean="0"/>
              <a:t>04/06/23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2C9CF55-F821-F541-A2CF-EE131B983C89}" type="slidenum">
              <a:rPr lang="it-IT" smtClean="0"/>
              <a:t>‹n.›</a:t>
            </a:fld>
            <a:endParaRPr lang="it-IT"/>
          </a:p>
        </p:txBody>
      </p:sp>
    </p:spTree>
    <p:extLst>
      <p:ext uri="{BB962C8B-B14F-4D97-AF65-F5344CB8AC3E}">
        <p14:creationId xmlns:p14="http://schemas.microsoft.com/office/powerpoint/2010/main" val="3007319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8721390-5590-D249-ABA6-1D7ABA943140}" type="datetimeFigureOut">
              <a:rPr lang="it-IT" smtClean="0"/>
              <a:t>04/06/23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2C9CF55-F821-F541-A2CF-EE131B983C89}" type="slidenum">
              <a:rPr lang="it-IT" smtClean="0"/>
              <a:t>‹n.›</a:t>
            </a:fld>
            <a:endParaRPr lang="it-IT"/>
          </a:p>
        </p:txBody>
      </p:sp>
    </p:spTree>
    <p:extLst>
      <p:ext uri="{BB962C8B-B14F-4D97-AF65-F5344CB8AC3E}">
        <p14:creationId xmlns:p14="http://schemas.microsoft.com/office/powerpoint/2010/main" val="3538271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8721390-5590-D249-ABA6-1D7ABA943140}" type="datetimeFigureOut">
              <a:rPr lang="it-IT" smtClean="0"/>
              <a:t>04/06/23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2C9CF55-F821-F541-A2CF-EE131B983C89}" type="slidenum">
              <a:rPr lang="it-IT" smtClean="0"/>
              <a:t>‹n.›</a:t>
            </a:fld>
            <a:endParaRPr lang="it-IT"/>
          </a:p>
        </p:txBody>
      </p:sp>
    </p:spTree>
    <p:extLst>
      <p:ext uri="{BB962C8B-B14F-4D97-AF65-F5344CB8AC3E}">
        <p14:creationId xmlns:p14="http://schemas.microsoft.com/office/powerpoint/2010/main" val="1480080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8721390-5590-D249-ABA6-1D7ABA943140}" type="datetimeFigureOut">
              <a:rPr lang="it-IT" smtClean="0"/>
              <a:t>04/06/23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2C9CF55-F821-F541-A2CF-EE131B983C89}" type="slidenum">
              <a:rPr lang="it-IT" smtClean="0"/>
              <a:t>‹n.›</a:t>
            </a:fld>
            <a:endParaRPr lang="it-IT"/>
          </a:p>
        </p:txBody>
      </p:sp>
    </p:spTree>
    <p:extLst>
      <p:ext uri="{BB962C8B-B14F-4D97-AF65-F5344CB8AC3E}">
        <p14:creationId xmlns:p14="http://schemas.microsoft.com/office/powerpoint/2010/main" val="4030035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48721390-5590-D249-ABA6-1D7ABA943140}" type="datetimeFigureOut">
              <a:rPr lang="it-IT" smtClean="0"/>
              <a:t>04/06/23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2C9CF55-F821-F541-A2CF-EE131B983C89}" type="slidenum">
              <a:rPr lang="it-IT" smtClean="0"/>
              <a:t>‹n.›</a:t>
            </a:fld>
            <a:endParaRPr lang="it-IT"/>
          </a:p>
        </p:txBody>
      </p:sp>
    </p:spTree>
    <p:extLst>
      <p:ext uri="{BB962C8B-B14F-4D97-AF65-F5344CB8AC3E}">
        <p14:creationId xmlns:p14="http://schemas.microsoft.com/office/powerpoint/2010/main" val="2792383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8721390-5590-D249-ABA6-1D7ABA943140}" type="datetimeFigureOut">
              <a:rPr lang="it-IT" smtClean="0"/>
              <a:t>04/06/23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2C9CF55-F821-F541-A2CF-EE131B983C89}" type="slidenum">
              <a:rPr lang="it-IT" smtClean="0"/>
              <a:t>‹n.›</a:t>
            </a:fld>
            <a:endParaRPr lang="it-IT"/>
          </a:p>
        </p:txBody>
      </p:sp>
    </p:spTree>
    <p:extLst>
      <p:ext uri="{BB962C8B-B14F-4D97-AF65-F5344CB8AC3E}">
        <p14:creationId xmlns:p14="http://schemas.microsoft.com/office/powerpoint/2010/main" val="1045493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8721390-5590-D249-ABA6-1D7ABA943140}" type="datetimeFigureOut">
              <a:rPr lang="it-IT" smtClean="0"/>
              <a:t>04/06/23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2C9CF55-F821-F541-A2CF-EE131B983C89}" type="slidenum">
              <a:rPr lang="it-IT" smtClean="0"/>
              <a:t>‹n.›</a:t>
            </a:fld>
            <a:endParaRPr lang="it-IT"/>
          </a:p>
        </p:txBody>
      </p:sp>
    </p:spTree>
    <p:extLst>
      <p:ext uri="{BB962C8B-B14F-4D97-AF65-F5344CB8AC3E}">
        <p14:creationId xmlns:p14="http://schemas.microsoft.com/office/powerpoint/2010/main" val="529292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48721390-5590-D249-ABA6-1D7ABA943140}" type="datetimeFigureOut">
              <a:rPr lang="it-IT" smtClean="0"/>
              <a:t>04/06/23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2C9CF55-F821-F541-A2CF-EE131B983C89}" type="slidenum">
              <a:rPr lang="it-IT" smtClean="0"/>
              <a:t>‹n.›</a:t>
            </a:fld>
            <a:endParaRPr lang="it-IT"/>
          </a:p>
        </p:txBody>
      </p:sp>
    </p:spTree>
    <p:extLst>
      <p:ext uri="{BB962C8B-B14F-4D97-AF65-F5344CB8AC3E}">
        <p14:creationId xmlns:p14="http://schemas.microsoft.com/office/powerpoint/2010/main" val="1741113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8721390-5590-D249-ABA6-1D7ABA943140}" type="datetimeFigureOut">
              <a:rPr lang="it-IT" smtClean="0"/>
              <a:t>04/06/23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2C9CF55-F821-F541-A2CF-EE131B983C89}" type="slidenum">
              <a:rPr lang="it-IT" smtClean="0"/>
              <a:t>‹n.›</a:t>
            </a:fld>
            <a:endParaRPr lang="it-IT"/>
          </a:p>
        </p:txBody>
      </p:sp>
    </p:spTree>
    <p:extLst>
      <p:ext uri="{BB962C8B-B14F-4D97-AF65-F5344CB8AC3E}">
        <p14:creationId xmlns:p14="http://schemas.microsoft.com/office/powerpoint/2010/main" val="1051037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48721390-5590-D249-ABA6-1D7ABA943140}" type="datetimeFigureOut">
              <a:rPr lang="it-IT" smtClean="0"/>
              <a:t>04/06/23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2C9CF55-F821-F541-A2CF-EE131B983C89}" type="slidenum">
              <a:rPr lang="it-IT" smtClean="0"/>
              <a:t>‹n.›</a:t>
            </a:fld>
            <a:endParaRPr lang="it-IT"/>
          </a:p>
        </p:txBody>
      </p:sp>
    </p:spTree>
    <p:extLst>
      <p:ext uri="{BB962C8B-B14F-4D97-AF65-F5344CB8AC3E}">
        <p14:creationId xmlns:p14="http://schemas.microsoft.com/office/powerpoint/2010/main" val="3031811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48721390-5590-D249-ABA6-1D7ABA943140}" type="datetimeFigureOut">
              <a:rPr lang="it-IT" smtClean="0"/>
              <a:t>04/06/23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2C9CF55-F821-F541-A2CF-EE131B983C89}" type="slidenum">
              <a:rPr lang="it-IT" smtClean="0"/>
              <a:t>‹n.›</a:t>
            </a:fld>
            <a:endParaRPr lang="it-IT"/>
          </a:p>
        </p:txBody>
      </p:sp>
    </p:spTree>
    <p:extLst>
      <p:ext uri="{BB962C8B-B14F-4D97-AF65-F5344CB8AC3E}">
        <p14:creationId xmlns:p14="http://schemas.microsoft.com/office/powerpoint/2010/main" val="27553364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721390-5590-D249-ABA6-1D7ABA943140}" type="datetimeFigureOut">
              <a:rPr lang="it-IT" smtClean="0"/>
              <a:t>04/06/23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C9CF55-F821-F541-A2CF-EE131B983C89}" type="slidenum">
              <a:rPr lang="it-IT" smtClean="0"/>
              <a:t>‹n.›</a:t>
            </a:fld>
            <a:endParaRPr lang="it-IT"/>
          </a:p>
        </p:txBody>
      </p:sp>
    </p:spTree>
    <p:extLst>
      <p:ext uri="{BB962C8B-B14F-4D97-AF65-F5344CB8AC3E}">
        <p14:creationId xmlns:p14="http://schemas.microsoft.com/office/powerpoint/2010/main" val="2923889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49247"/>
            <a:ext cx="7772400" cy="1470025"/>
          </a:xfrm>
        </p:spPr>
        <p:txBody>
          <a:bodyPr>
            <a:noAutofit/>
          </a:bodyPr>
          <a:lstStyle/>
          <a:p>
            <a:r>
              <a:rPr lang="it-IT" sz="3600" b="1" dirty="0"/>
              <a:t>Il rapporto </a:t>
            </a:r>
            <a:r>
              <a:rPr lang="it-IT" sz="3600" b="1" dirty="0" smtClean="0"/>
              <a:t>intergenerazionale</a:t>
            </a:r>
            <a:r>
              <a:rPr lang="it-IT" sz="3600" i="1" dirty="0" smtClean="0"/>
              <a:t/>
            </a:r>
            <a:br>
              <a:rPr lang="it-IT" sz="3600" i="1" dirty="0" smtClean="0"/>
            </a:br>
            <a:r>
              <a:rPr lang="it-IT" sz="3200" i="1" dirty="0" smtClean="0"/>
              <a:t>Il diario di Jane </a:t>
            </a:r>
            <a:r>
              <a:rPr lang="it-IT" sz="3200" i="1" dirty="0" err="1" smtClean="0"/>
              <a:t>Somers</a:t>
            </a:r>
            <a:r>
              <a:rPr lang="it-IT" sz="3200" dirty="0"/>
              <a:t> </a:t>
            </a:r>
            <a:r>
              <a:rPr lang="it-IT" sz="3200" dirty="0" smtClean="0"/>
              <a:t>di</a:t>
            </a:r>
            <a:r>
              <a:rPr lang="it-IT" sz="3200" dirty="0"/>
              <a:t> </a:t>
            </a:r>
            <a:r>
              <a:rPr lang="it-IT" sz="3200" dirty="0" smtClean="0"/>
              <a:t>Doris Lessing</a:t>
            </a:r>
            <a:endParaRPr lang="it-IT" sz="3200" dirty="0"/>
          </a:p>
        </p:txBody>
      </p:sp>
      <p:sp>
        <p:nvSpPr>
          <p:cNvPr id="3" name="Sottotitolo 2"/>
          <p:cNvSpPr>
            <a:spLocks noGrp="1"/>
          </p:cNvSpPr>
          <p:nvPr>
            <p:ph type="subTitle" idx="1"/>
          </p:nvPr>
        </p:nvSpPr>
        <p:spPr>
          <a:xfrm>
            <a:off x="1538524" y="6020139"/>
            <a:ext cx="6274518" cy="837861"/>
          </a:xfrm>
        </p:spPr>
        <p:txBody>
          <a:bodyPr>
            <a:normAutofit lnSpcReduction="10000"/>
          </a:bodyPr>
          <a:lstStyle/>
          <a:p>
            <a:r>
              <a:rPr lang="it-IT" sz="2400" dirty="0" smtClean="0">
                <a:solidFill>
                  <a:srgbClr val="FF6600"/>
                </a:solidFill>
              </a:rPr>
              <a:t>Luisanna </a:t>
            </a:r>
            <a:r>
              <a:rPr lang="it-IT" sz="2400" dirty="0" err="1" smtClean="0">
                <a:solidFill>
                  <a:srgbClr val="FF6600"/>
                </a:solidFill>
              </a:rPr>
              <a:t>Paggiaro</a:t>
            </a:r>
            <a:endParaRPr lang="it-IT" sz="2400" dirty="0" smtClean="0">
              <a:solidFill>
                <a:srgbClr val="FF6600"/>
              </a:solidFill>
            </a:endParaRPr>
          </a:p>
          <a:p>
            <a:r>
              <a:rPr lang="it-IT" sz="2400" dirty="0" err="1" smtClean="0">
                <a:solidFill>
                  <a:srgbClr val="FF6600"/>
                </a:solidFill>
              </a:rPr>
              <a:t>Uni.De.A</a:t>
            </a:r>
            <a:r>
              <a:rPr lang="it-IT" sz="2400" dirty="0" smtClean="0">
                <a:solidFill>
                  <a:srgbClr val="FF6600"/>
                </a:solidFill>
              </a:rPr>
              <a:t>, 6 dicembre 2022</a:t>
            </a:r>
            <a:endParaRPr lang="it-IT" sz="2400" dirty="0">
              <a:solidFill>
                <a:srgbClr val="FF6600"/>
              </a:solidFill>
            </a:endParaRPr>
          </a:p>
        </p:txBody>
      </p:sp>
      <p:pic>
        <p:nvPicPr>
          <p:cNvPr id="6" name="Immagine 5"/>
          <p:cNvPicPr>
            <a:picLocks noChangeAspect="1"/>
          </p:cNvPicPr>
          <p:nvPr/>
        </p:nvPicPr>
        <p:blipFill>
          <a:blip r:embed="rId2"/>
          <a:stretch>
            <a:fillRect/>
          </a:stretch>
        </p:blipFill>
        <p:spPr>
          <a:xfrm>
            <a:off x="3071607" y="1825917"/>
            <a:ext cx="2899985" cy="3424336"/>
          </a:xfrm>
          <a:prstGeom prst="rect">
            <a:avLst/>
          </a:prstGeom>
        </p:spPr>
      </p:pic>
      <p:sp>
        <p:nvSpPr>
          <p:cNvPr id="7" name="CasellaDiTesto 6"/>
          <p:cNvSpPr txBox="1"/>
          <p:nvPr/>
        </p:nvSpPr>
        <p:spPr>
          <a:xfrm>
            <a:off x="1395956" y="5297078"/>
            <a:ext cx="7377242" cy="369332"/>
          </a:xfrm>
          <a:prstGeom prst="rect">
            <a:avLst/>
          </a:prstGeom>
          <a:noFill/>
        </p:spPr>
        <p:txBody>
          <a:bodyPr wrap="square" rtlCol="0">
            <a:spAutoFit/>
          </a:bodyPr>
          <a:lstStyle/>
          <a:p>
            <a:r>
              <a:rPr lang="it-IT" dirty="0" smtClean="0"/>
              <a:t>Giorgione, </a:t>
            </a:r>
            <a:r>
              <a:rPr lang="it-IT" i="1" dirty="0" smtClean="0"/>
              <a:t>Ritratto di vecchia</a:t>
            </a:r>
            <a:r>
              <a:rPr lang="it-IT" dirty="0" smtClean="0"/>
              <a:t> (1506), Gallerie dell’Accademia, Venezia</a:t>
            </a:r>
            <a:endParaRPr lang="it-IT" dirty="0"/>
          </a:p>
        </p:txBody>
      </p:sp>
    </p:spTree>
    <p:extLst>
      <p:ext uri="{BB962C8B-B14F-4D97-AF65-F5344CB8AC3E}">
        <p14:creationId xmlns:p14="http://schemas.microsoft.com/office/powerpoint/2010/main" val="386389575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63835" y="62802"/>
            <a:ext cx="7908846" cy="567373"/>
          </a:xfrm>
        </p:spPr>
        <p:txBody>
          <a:bodyPr>
            <a:normAutofit fontScale="90000"/>
          </a:bodyPr>
          <a:lstStyle/>
          <a:p>
            <a:r>
              <a:rPr lang="it-IT" sz="3200" dirty="0" smtClean="0"/>
              <a:t>La casa di Mrs. </a:t>
            </a:r>
            <a:r>
              <a:rPr lang="it-IT" sz="3200" dirty="0" err="1" smtClean="0"/>
              <a:t>Fowler</a:t>
            </a:r>
            <a:endParaRPr lang="it-IT" sz="3200" dirty="0"/>
          </a:p>
        </p:txBody>
      </p:sp>
      <p:sp>
        <p:nvSpPr>
          <p:cNvPr id="3" name="CasellaDiTesto 2"/>
          <p:cNvSpPr txBox="1"/>
          <p:nvPr/>
        </p:nvSpPr>
        <p:spPr>
          <a:xfrm>
            <a:off x="263317" y="642060"/>
            <a:ext cx="8686800" cy="6186310"/>
          </a:xfrm>
          <a:prstGeom prst="rect">
            <a:avLst/>
          </a:prstGeom>
          <a:noFill/>
        </p:spPr>
        <p:txBody>
          <a:bodyPr wrap="square" rtlCol="0">
            <a:spAutoFit/>
          </a:bodyPr>
          <a:lstStyle/>
          <a:p>
            <a:pPr algn="just"/>
            <a:r>
              <a:rPr lang="it-IT" dirty="0" smtClean="0"/>
              <a:t>Adattai il mio passo al suo e uscii dal negozio con lei. Fuori, sul marciapiede, non mi guardò, ma c’era un richiesta nel suo comportamento. Le camminai accanto. Era difficile camminare così piano. Di solito io vado velocissima, ma non lo sapevo, me ne accorsi in quel momento. Lei faceva un passo, poi si fermava, guardava il marciapiede, e faceva un altro passo. [</a:t>
            </a:r>
            <a:r>
              <a:rPr lang="mr-IN" dirty="0" smtClean="0"/>
              <a:t>…</a:t>
            </a:r>
            <a:r>
              <a:rPr lang="it-IT" dirty="0" smtClean="0"/>
              <a:t>] </a:t>
            </a:r>
            <a:endParaRPr lang="it-IT" dirty="0"/>
          </a:p>
          <a:p>
            <a:pPr algn="just"/>
            <a:r>
              <a:rPr lang="it-IT" dirty="0" smtClean="0"/>
              <a:t>La casa aveva il parapetto rotto, i gradini rotti e scheggiati. Senza guardarmi, perché non aveva intenzione di chiedermi di entrare, la vecchia scese attentamente i gradini e si fermò davanti a una porta rabberciata alla meglio con una rozza asse di legno inchiodata di traverso. Quella porta non avrebbe tenuto a bada nemmeno un gatto deciso a entrare, ma la vecchia frugò in cerca di una chiave, la trovò, finalmente, aguzzò lo sguardo in cerca della serratura, e aprì. Io entrai con lei, col cuore che mi doleva e lo stomaco in rivolta per via dell’odore. Che quel giorno era di pesce cotto. Entrammo in un lungo corridoio buio.</a:t>
            </a:r>
            <a:endParaRPr lang="it-IT" dirty="0"/>
          </a:p>
          <a:p>
            <a:pPr algn="just"/>
            <a:r>
              <a:rPr lang="it-IT" dirty="0" smtClean="0"/>
              <a:t>La cucina era un prolungamento del corridoio, con un vecchio fornello a gas, nero e unto, un vecchio lavandino di porcellana bianca, pieno di crepe e giallo di grasso, con un solo rubinetto, quello dell’acqua fredda, avvolto in vecchi stracci, che sgocciolava metodicamente.</a:t>
            </a:r>
          </a:p>
          <a:p>
            <a:pPr algn="just"/>
            <a:r>
              <a:rPr lang="it-IT" dirty="0" smtClean="0"/>
              <a:t>Un vecchio tavolo di legno, piuttosto bello, con alcuni</a:t>
            </a:r>
          </a:p>
          <a:p>
            <a:pPr algn="just"/>
            <a:r>
              <a:rPr lang="it-IT" dirty="0" smtClean="0"/>
              <a:t>piatti evidentemente “lavati”, ma incrostati di sudiciume.</a:t>
            </a:r>
          </a:p>
          <a:p>
            <a:pPr algn="just"/>
            <a:r>
              <a:rPr lang="it-IT" dirty="0" smtClean="0"/>
              <a:t>Le pareti umide e macchiate. L’intera stanza puzzava, </a:t>
            </a:r>
          </a:p>
          <a:p>
            <a:pPr algn="just"/>
            <a:r>
              <a:rPr lang="it-IT" dirty="0" smtClean="0"/>
              <a:t>un puzzo orribile</a:t>
            </a:r>
            <a:r>
              <a:rPr lang="is-IS" dirty="0" smtClean="0"/>
              <a:t>…</a:t>
            </a:r>
            <a:endParaRPr lang="it-IT" dirty="0"/>
          </a:p>
          <a:p>
            <a:r>
              <a:rPr lang="it-IT" dirty="0" smtClean="0"/>
              <a:t>p. 15</a:t>
            </a:r>
          </a:p>
          <a:p>
            <a:endParaRPr lang="it-IT" dirty="0"/>
          </a:p>
        </p:txBody>
      </p:sp>
      <p:pic>
        <p:nvPicPr>
          <p:cNvPr id="4" name="Immagine 3"/>
          <p:cNvPicPr>
            <a:picLocks noChangeAspect="1"/>
          </p:cNvPicPr>
          <p:nvPr/>
        </p:nvPicPr>
        <p:blipFill>
          <a:blip r:embed="rId2"/>
          <a:stretch>
            <a:fillRect/>
          </a:stretch>
        </p:blipFill>
        <p:spPr>
          <a:xfrm>
            <a:off x="5806791" y="4883078"/>
            <a:ext cx="2888854" cy="1925902"/>
          </a:xfrm>
          <a:prstGeom prst="rect">
            <a:avLst/>
          </a:prstGeom>
        </p:spPr>
      </p:pic>
    </p:spTree>
    <p:extLst>
      <p:ext uri="{BB962C8B-B14F-4D97-AF65-F5344CB8AC3E}">
        <p14:creationId xmlns:p14="http://schemas.microsoft.com/office/powerpoint/2010/main" val="263400108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4638" y="33828"/>
            <a:ext cx="8193356" cy="751467"/>
          </a:xfrm>
        </p:spPr>
        <p:txBody>
          <a:bodyPr>
            <a:normAutofit/>
          </a:bodyPr>
          <a:lstStyle/>
          <a:p>
            <a:r>
              <a:rPr lang="it-IT" sz="3200" dirty="0" smtClean="0"/>
              <a:t>Una tazza di tè</a:t>
            </a:r>
            <a:endParaRPr lang="it-IT" sz="3200" dirty="0"/>
          </a:p>
        </p:txBody>
      </p:sp>
      <p:sp>
        <p:nvSpPr>
          <p:cNvPr id="3" name="CasellaDiTesto 2"/>
          <p:cNvSpPr txBox="1"/>
          <p:nvPr/>
        </p:nvSpPr>
        <p:spPr>
          <a:xfrm>
            <a:off x="227941" y="872550"/>
            <a:ext cx="8535564" cy="3416320"/>
          </a:xfrm>
          <a:prstGeom prst="rect">
            <a:avLst/>
          </a:prstGeom>
          <a:noFill/>
        </p:spPr>
        <p:txBody>
          <a:bodyPr wrap="square" rtlCol="0">
            <a:spAutoFit/>
          </a:bodyPr>
          <a:lstStyle/>
          <a:p>
            <a:pPr algn="just"/>
            <a:r>
              <a:rPr lang="it-IT" dirty="0" smtClean="0"/>
              <a:t>Mrs. </a:t>
            </a:r>
            <a:r>
              <a:rPr lang="it-IT" dirty="0" err="1" smtClean="0"/>
              <a:t>Fowler</a:t>
            </a:r>
            <a:r>
              <a:rPr lang="it-IT" dirty="0" smtClean="0"/>
              <a:t> arrivò con una vecchia teiera marrone e un paio di tazze da tè, di porcellana, piuttosto graziose. Fu la cosa più difficile che avessi mai fatto, bere da quella tazza sporca. Non parlammo molto perché non volevo rivolgerle domande dirette, e lei tremava di orgoglio e dignità. Continuava ad accarezzare la gatta. </a:t>
            </a:r>
          </a:p>
          <a:p>
            <a:pPr algn="just"/>
            <a:endParaRPr lang="it-IT" dirty="0"/>
          </a:p>
          <a:p>
            <a:pPr algn="just"/>
            <a:r>
              <a:rPr lang="it-IT" dirty="0" smtClean="0"/>
              <a:t>E quando mi accomiatai disse, sempre senza guardarmi, “Suppongo che non ci vedremo più</a:t>
            </a:r>
            <a:r>
              <a:rPr lang="mr-IN" dirty="0" smtClean="0"/>
              <a:t>…</a:t>
            </a:r>
            <a:r>
              <a:rPr lang="it-IT" dirty="0" smtClean="0"/>
              <a:t>” E io dissi, “Potremmo vederci, se vuole.” Allora mi guardò, e c’era un leggero sorriso nei suoi occhi, e io dissi, “Verrò sabato pomeriggio a prendere il tè, se vuole.”</a:t>
            </a:r>
          </a:p>
          <a:p>
            <a:pPr algn="just"/>
            <a:r>
              <a:rPr lang="it-IT" dirty="0" smtClean="0"/>
              <a:t>“Oh, ma certo che voglio. Certo che voglio”. E tra di noi si stabilì un attimo di intimità: ecco la parola giusta.</a:t>
            </a:r>
          </a:p>
          <a:p>
            <a:endParaRPr lang="it-IT" dirty="0"/>
          </a:p>
          <a:p>
            <a:r>
              <a:rPr lang="it-IT" dirty="0" smtClean="0"/>
              <a:t>p. 16</a:t>
            </a:r>
            <a:endParaRPr lang="it-IT" dirty="0"/>
          </a:p>
        </p:txBody>
      </p:sp>
      <p:pic>
        <p:nvPicPr>
          <p:cNvPr id="5" name="Immagine 4"/>
          <p:cNvPicPr>
            <a:picLocks noChangeAspect="1"/>
          </p:cNvPicPr>
          <p:nvPr/>
        </p:nvPicPr>
        <p:blipFill>
          <a:blip r:embed="rId2"/>
          <a:stretch>
            <a:fillRect/>
          </a:stretch>
        </p:blipFill>
        <p:spPr>
          <a:xfrm>
            <a:off x="5634662" y="3767729"/>
            <a:ext cx="2983332" cy="2983332"/>
          </a:xfrm>
          <a:prstGeom prst="rect">
            <a:avLst/>
          </a:prstGeom>
        </p:spPr>
      </p:pic>
      <p:pic>
        <p:nvPicPr>
          <p:cNvPr id="8" name="Immagine 7"/>
          <p:cNvPicPr>
            <a:picLocks noChangeAspect="1"/>
          </p:cNvPicPr>
          <p:nvPr/>
        </p:nvPicPr>
        <p:blipFill>
          <a:blip r:embed="rId3"/>
          <a:stretch>
            <a:fillRect/>
          </a:stretch>
        </p:blipFill>
        <p:spPr>
          <a:xfrm>
            <a:off x="3247317" y="3769191"/>
            <a:ext cx="2922801" cy="1947316"/>
          </a:xfrm>
          <a:prstGeom prst="rect">
            <a:avLst/>
          </a:prstGeom>
        </p:spPr>
      </p:pic>
      <p:pic>
        <p:nvPicPr>
          <p:cNvPr id="10" name="Immagine 9"/>
          <p:cNvPicPr>
            <a:picLocks noChangeAspect="1"/>
          </p:cNvPicPr>
          <p:nvPr/>
        </p:nvPicPr>
        <p:blipFill>
          <a:blip r:embed="rId4"/>
          <a:stretch>
            <a:fillRect/>
          </a:stretch>
        </p:blipFill>
        <p:spPr>
          <a:xfrm>
            <a:off x="227940" y="4441772"/>
            <a:ext cx="3463934" cy="2309289"/>
          </a:xfrm>
          <a:prstGeom prst="rect">
            <a:avLst/>
          </a:prstGeom>
        </p:spPr>
      </p:pic>
    </p:spTree>
    <p:extLst>
      <p:ext uri="{BB962C8B-B14F-4D97-AF65-F5344CB8AC3E}">
        <p14:creationId xmlns:p14="http://schemas.microsoft.com/office/powerpoint/2010/main" val="209618616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15424"/>
            <a:ext cx="4680695" cy="655886"/>
          </a:xfrm>
        </p:spPr>
        <p:txBody>
          <a:bodyPr>
            <a:normAutofit fontScale="90000"/>
          </a:bodyPr>
          <a:lstStyle/>
          <a:p>
            <a:r>
              <a:rPr lang="it-IT" dirty="0" smtClean="0"/>
              <a:t>Le visite</a:t>
            </a:r>
            <a:endParaRPr lang="it-IT" dirty="0"/>
          </a:p>
        </p:txBody>
      </p:sp>
      <p:sp>
        <p:nvSpPr>
          <p:cNvPr id="4" name="CasellaDiTesto 3"/>
          <p:cNvSpPr txBox="1"/>
          <p:nvPr/>
        </p:nvSpPr>
        <p:spPr>
          <a:xfrm>
            <a:off x="279429" y="698973"/>
            <a:ext cx="5843673" cy="6186310"/>
          </a:xfrm>
          <a:prstGeom prst="rect">
            <a:avLst/>
          </a:prstGeom>
          <a:noFill/>
        </p:spPr>
        <p:txBody>
          <a:bodyPr wrap="square" rtlCol="0">
            <a:spAutoFit/>
          </a:bodyPr>
          <a:lstStyle/>
          <a:p>
            <a:pPr algn="just"/>
            <a:r>
              <a:rPr lang="it-IT" dirty="0" smtClean="0"/>
              <a:t>Il sabato le portai delle rose e dei garofani, e una torta con la panna. Ero contenta di me stessa, e questo mi aiutò a superare la sua reazione </a:t>
            </a:r>
            <a:r>
              <a:rPr lang="mr-IN" dirty="0" smtClean="0"/>
              <a:t>–</a:t>
            </a:r>
            <a:r>
              <a:rPr lang="it-IT" dirty="0" smtClean="0"/>
              <a:t> era contenta, ma avevo esagerato. Non c’era un vaso per i fiori. Li misi in una brocca di smalto bianco. Lei mise la torta su un vecchio piatto pieno di crepe. Manteneva un atteggiamento distante.</a:t>
            </a:r>
          </a:p>
          <a:p>
            <a:pPr algn="just"/>
            <a:r>
              <a:rPr lang="it-IT" dirty="0" smtClean="0"/>
              <a:t>p. 17</a:t>
            </a:r>
            <a:endParaRPr lang="it-IT" dirty="0"/>
          </a:p>
          <a:p>
            <a:pPr algn="just"/>
            <a:r>
              <a:rPr lang="it-IT" dirty="0" smtClean="0"/>
              <a:t>Il sabato seguente le portai un vasetto di violette africane e un’altra torta.</a:t>
            </a:r>
          </a:p>
          <a:p>
            <a:pPr algn="just"/>
            <a:r>
              <a:rPr lang="it-IT" dirty="0" smtClean="0"/>
              <a:t>Tutto come la prima volta: il fuoco acceso, la gatta gialla, e la camicetta di seta a pois, sporca.</a:t>
            </a:r>
          </a:p>
          <a:p>
            <a:pPr algn="just"/>
            <a:r>
              <a:rPr lang="it-IT" dirty="0" smtClean="0"/>
              <a:t>C’era una certa reticenza, nella vecchia signora</a:t>
            </a:r>
            <a:r>
              <a:rPr lang="is-IS" dirty="0" smtClean="0"/>
              <a:t>…</a:t>
            </a:r>
            <a:endParaRPr lang="it-IT" dirty="0" smtClean="0"/>
          </a:p>
          <a:p>
            <a:pPr algn="just"/>
            <a:r>
              <a:rPr lang="it-IT" dirty="0" smtClean="0"/>
              <a:t>p. 18</a:t>
            </a:r>
          </a:p>
          <a:p>
            <a:pPr algn="just"/>
            <a:r>
              <a:rPr lang="it-IT" dirty="0" smtClean="0"/>
              <a:t>Quando andai a trovarla dopo il lavoro, il mercoledì seguente, le portai una copia della nostra rivista. Ne provavo vergogna, così luccicante, lustra, così </a:t>
            </a:r>
            <a:r>
              <a:rPr lang="it-IT" i="1" dirty="0" smtClean="0"/>
              <a:t>intelligente</a:t>
            </a:r>
            <a:r>
              <a:rPr lang="it-IT" dirty="0" smtClean="0"/>
              <a:t> </a:t>
            </a:r>
            <a:r>
              <a:rPr lang="mr-IN" dirty="0" smtClean="0"/>
              <a:t>–</a:t>
            </a:r>
            <a:r>
              <a:rPr lang="it-IT" dirty="0" smtClean="0"/>
              <a:t> era questa l’immagine, la presentazione. Ma lei la prese con un sorriso malizioso, da ragazzina, e  una mossa giovanile della testa </a:t>
            </a:r>
            <a:r>
              <a:rPr lang="mr-IN" dirty="0" smtClean="0"/>
              <a:t>–</a:t>
            </a:r>
            <a:r>
              <a:rPr lang="it-IT" dirty="0" smtClean="0"/>
              <a:t> quello che restava del gesto con cui le ragazze buttano indietro i capelli </a:t>
            </a:r>
            <a:r>
              <a:rPr lang="mr-IN" dirty="0" smtClean="0"/>
              <a:t>–</a:t>
            </a:r>
            <a:r>
              <a:rPr lang="it-IT" dirty="0" smtClean="0"/>
              <a:t> e disse, “Oh, le adoro, queste riviste, adoro guardare le cose che riescono a escogitare”.</a:t>
            </a:r>
          </a:p>
          <a:p>
            <a:pPr algn="just"/>
            <a:r>
              <a:rPr lang="it-IT" dirty="0" smtClean="0"/>
              <a:t>p. 20</a:t>
            </a:r>
            <a:endParaRPr lang="it-IT" dirty="0"/>
          </a:p>
        </p:txBody>
      </p:sp>
      <p:pic>
        <p:nvPicPr>
          <p:cNvPr id="6" name="Immagine 5"/>
          <p:cNvPicPr>
            <a:picLocks noChangeAspect="1"/>
          </p:cNvPicPr>
          <p:nvPr/>
        </p:nvPicPr>
        <p:blipFill>
          <a:blip r:embed="rId2"/>
          <a:stretch>
            <a:fillRect/>
          </a:stretch>
        </p:blipFill>
        <p:spPr>
          <a:xfrm>
            <a:off x="6233884" y="671309"/>
            <a:ext cx="2770416" cy="2770416"/>
          </a:xfrm>
          <a:prstGeom prst="rect">
            <a:avLst/>
          </a:prstGeom>
        </p:spPr>
      </p:pic>
      <p:pic>
        <p:nvPicPr>
          <p:cNvPr id="7" name="Immagine 6"/>
          <p:cNvPicPr>
            <a:picLocks noChangeAspect="1"/>
          </p:cNvPicPr>
          <p:nvPr/>
        </p:nvPicPr>
        <p:blipFill>
          <a:blip r:embed="rId3"/>
          <a:stretch>
            <a:fillRect/>
          </a:stretch>
        </p:blipFill>
        <p:spPr>
          <a:xfrm>
            <a:off x="6233884" y="4027856"/>
            <a:ext cx="2742003" cy="2044884"/>
          </a:xfrm>
          <a:prstGeom prst="rect">
            <a:avLst/>
          </a:prstGeom>
        </p:spPr>
      </p:pic>
    </p:spTree>
    <p:extLst>
      <p:ext uri="{BB962C8B-B14F-4D97-AF65-F5344CB8AC3E}">
        <p14:creationId xmlns:p14="http://schemas.microsoft.com/office/powerpoint/2010/main" val="127547779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7905" y="256462"/>
            <a:ext cx="4738391" cy="841501"/>
          </a:xfrm>
        </p:spPr>
        <p:txBody>
          <a:bodyPr>
            <a:normAutofit/>
          </a:bodyPr>
          <a:lstStyle/>
          <a:p>
            <a:r>
              <a:rPr lang="it-IT" sz="3200" dirty="0" smtClean="0"/>
              <a:t>Una buona vicina?</a:t>
            </a:r>
            <a:endParaRPr lang="it-IT" sz="3200" dirty="0"/>
          </a:p>
        </p:txBody>
      </p:sp>
      <p:sp>
        <p:nvSpPr>
          <p:cNvPr id="3" name="CasellaDiTesto 2"/>
          <p:cNvSpPr txBox="1"/>
          <p:nvPr/>
        </p:nvSpPr>
        <p:spPr>
          <a:xfrm>
            <a:off x="286198" y="1225688"/>
            <a:ext cx="8576505" cy="5632312"/>
          </a:xfrm>
          <a:prstGeom prst="rect">
            <a:avLst/>
          </a:prstGeom>
          <a:noFill/>
        </p:spPr>
        <p:txBody>
          <a:bodyPr wrap="square" rtlCol="0">
            <a:spAutoFit/>
          </a:bodyPr>
          <a:lstStyle/>
          <a:p>
            <a:pPr algn="just"/>
            <a:r>
              <a:rPr lang="it-IT" dirty="0" smtClean="0"/>
              <a:t>“Lei è una buona vicina?” mi chiese.</a:t>
            </a:r>
          </a:p>
          <a:p>
            <a:pPr algn="just"/>
            <a:r>
              <a:rPr lang="it-IT" dirty="0" smtClean="0"/>
              <a:t>“Spero di </a:t>
            </a:r>
            <a:r>
              <a:rPr lang="it-IT" dirty="0" err="1" smtClean="0"/>
              <a:t>diventarlo</a:t>
            </a:r>
            <a:r>
              <a:rPr lang="it-IT" dirty="0" smtClean="0"/>
              <a:t>,” dissi io, ridendo.</a:t>
            </a:r>
          </a:p>
          <a:p>
            <a:pPr algn="just"/>
            <a:r>
              <a:rPr lang="it-IT" dirty="0" smtClean="0"/>
              <a:t>“Come, le fanno fare un periodo di prova?”</a:t>
            </a:r>
          </a:p>
          <a:p>
            <a:pPr algn="just"/>
            <a:r>
              <a:rPr lang="it-IT" dirty="0" smtClean="0"/>
              <a:t>Non capivo e lei se ne accorse. La faccenda era questa: il comune assumeva delle donne, di solito anziane, che si impegnavano a far visita ai vecchi soli, per bere con loro una tazza di tè, e controllare che andasse tutto bene. Non dovevano far molto, solo dare un’occhiata ai vecchi. Queste donne venivano chiamate Buone Vicine, e pagate così poco che non lavoravano di certo per il denaro.</a:t>
            </a:r>
          </a:p>
          <a:p>
            <a:pPr algn="just"/>
            <a:r>
              <a:rPr lang="it-IT" dirty="0" smtClean="0"/>
              <a:t>[</a:t>
            </a:r>
            <a:r>
              <a:rPr lang="mr-IN" dirty="0" smtClean="0"/>
              <a:t>…</a:t>
            </a:r>
            <a:r>
              <a:rPr lang="it-IT" dirty="0" smtClean="0"/>
              <a:t>]</a:t>
            </a:r>
          </a:p>
          <a:p>
            <a:pPr algn="just"/>
            <a:r>
              <a:rPr lang="it-IT" dirty="0" smtClean="0"/>
              <a:t>La “donna del comune”, una certa Mrs. </a:t>
            </a:r>
            <a:r>
              <a:rPr lang="it-IT" dirty="0" err="1" smtClean="0"/>
              <a:t>Rogers</a:t>
            </a:r>
            <a:r>
              <a:rPr lang="it-IT" dirty="0" smtClean="0"/>
              <a:t>, aveva insistito perché lei, </a:t>
            </a:r>
            <a:r>
              <a:rPr lang="it-IT" dirty="0" err="1" smtClean="0"/>
              <a:t>Mrs</a:t>
            </a:r>
            <a:r>
              <a:rPr lang="it-IT" dirty="0" smtClean="0"/>
              <a:t> </a:t>
            </a:r>
            <a:r>
              <a:rPr lang="it-IT" dirty="0" err="1" smtClean="0"/>
              <a:t>Fowler</a:t>
            </a:r>
            <a:r>
              <a:rPr lang="it-IT" dirty="0" smtClean="0"/>
              <a:t>, accettasse un Aiuto Domestico. Ma l’Aiuto barava, non lavorava, si rifiutava di lavare i pavimenti. L’Aiuto era come tutte le altre ragazze moderne, pigra, troppo schizzinosa per abbassarsi a lavare i pavimenti, lei era abituata a portare il carbone lungo tutto quel corridoio, lei era abituata a pulire il camino una volta alla settimana, a spazzarlo</a:t>
            </a:r>
            <a:r>
              <a:rPr lang="is-IS" dirty="0" smtClean="0"/>
              <a:t>…</a:t>
            </a:r>
            <a:endParaRPr lang="it-IT" dirty="0" smtClean="0"/>
          </a:p>
          <a:p>
            <a:pPr algn="just"/>
            <a:endParaRPr lang="it-IT" dirty="0"/>
          </a:p>
          <a:p>
            <a:pPr algn="just"/>
            <a:r>
              <a:rPr lang="it-IT" dirty="0" smtClean="0"/>
              <a:t>E continuò a lungo su questo tono, a parlare degli assistenti sociali, degli Aiuti Domestici, e </a:t>
            </a:r>
            <a:r>
              <a:rPr lang="mr-IN" dirty="0" smtClean="0"/>
              <a:t>–</a:t>
            </a:r>
            <a:r>
              <a:rPr lang="it-IT" dirty="0" smtClean="0"/>
              <a:t> una di quelle altre, una Buona Vicina, be’, è venuta una volta a trovarmi, bontà sua, e ha detto che era ora che mi facessi ricoverare in un istituto, così io le ho detto, Quella è la porta.</a:t>
            </a:r>
          </a:p>
          <a:p>
            <a:r>
              <a:rPr lang="it-IT" dirty="0" smtClean="0"/>
              <a:t>pp. 18- 19</a:t>
            </a:r>
            <a:endParaRPr lang="it-IT" dirty="0"/>
          </a:p>
        </p:txBody>
      </p:sp>
      <p:pic>
        <p:nvPicPr>
          <p:cNvPr id="4" name="Immagine 3"/>
          <p:cNvPicPr>
            <a:picLocks noChangeAspect="1"/>
          </p:cNvPicPr>
          <p:nvPr/>
        </p:nvPicPr>
        <p:blipFill>
          <a:blip r:embed="rId2"/>
          <a:stretch>
            <a:fillRect/>
          </a:stretch>
        </p:blipFill>
        <p:spPr>
          <a:xfrm>
            <a:off x="4768333" y="136748"/>
            <a:ext cx="3432911" cy="1922430"/>
          </a:xfrm>
          <a:prstGeom prst="rect">
            <a:avLst/>
          </a:prstGeom>
        </p:spPr>
      </p:pic>
    </p:spTree>
    <p:extLst>
      <p:ext uri="{BB962C8B-B14F-4D97-AF65-F5344CB8AC3E}">
        <p14:creationId xmlns:p14="http://schemas.microsoft.com/office/powerpoint/2010/main" val="273797920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6281"/>
            <a:ext cx="7781151" cy="604488"/>
          </a:xfrm>
        </p:spPr>
        <p:txBody>
          <a:bodyPr>
            <a:normAutofit/>
          </a:bodyPr>
          <a:lstStyle/>
          <a:p>
            <a:r>
              <a:rPr lang="it-IT" sz="3200" dirty="0" smtClean="0"/>
              <a:t>Pulire e lavare</a:t>
            </a:r>
            <a:endParaRPr lang="it-IT" sz="3200" dirty="0"/>
          </a:p>
        </p:txBody>
      </p:sp>
      <p:sp>
        <p:nvSpPr>
          <p:cNvPr id="3" name="CasellaDiTesto 2"/>
          <p:cNvSpPr txBox="1"/>
          <p:nvPr/>
        </p:nvSpPr>
        <p:spPr>
          <a:xfrm>
            <a:off x="162814" y="588207"/>
            <a:ext cx="8840760" cy="3416320"/>
          </a:xfrm>
          <a:prstGeom prst="rect">
            <a:avLst/>
          </a:prstGeom>
          <a:noFill/>
        </p:spPr>
        <p:txBody>
          <a:bodyPr wrap="square" rtlCol="0">
            <a:spAutoFit/>
          </a:bodyPr>
          <a:lstStyle/>
          <a:p>
            <a:pPr algn="just"/>
            <a:r>
              <a:rPr lang="it-IT" dirty="0" smtClean="0"/>
              <a:t>Ho preso la bacinella, i bollitori, il sapone, il panno e una brocca di acqua fredda dall’altra stanza. </a:t>
            </a:r>
            <a:r>
              <a:rPr lang="it-IT" dirty="0" err="1" smtClean="0"/>
              <a:t>Maudie</a:t>
            </a:r>
            <a:r>
              <a:rPr lang="it-IT" dirty="0" smtClean="0"/>
              <a:t> si stava dando da fare per togliersi il primo strato di vestiti. L’ho aiutata e mi sono subito resa conto di non essermi organizzata per quel lavoro. Mi sono messa a cercare dei giornali, ho sgombrato il tavolo, ce li ho messi sopra, a strati, ho preparato la bacinella, i bollitori, la brocca, il necessario per lavarsi. Non c’erano asciugamani. Sono corsa in cucina, ho trovato un vecchio strofinaccio umido e sporco, ho cercato nel salotto. Mi sembrava di essere al lavoro da un giorno intero. Ma in realtà erano passati solo pochi minuti. Mi preoccupava l’idea di </a:t>
            </a:r>
            <a:r>
              <a:rPr lang="it-IT" dirty="0" err="1" smtClean="0"/>
              <a:t>Maudie</a:t>
            </a:r>
            <a:r>
              <a:rPr lang="it-IT" dirty="0" smtClean="0"/>
              <a:t> nell’altra stanza, seminuda, malata, con la tosse. Finalmente ho trovato un asciugamano abbastanza pulito. </a:t>
            </a:r>
            <a:r>
              <a:rPr lang="it-IT" dirty="0" err="1" smtClean="0"/>
              <a:t>Maudie</a:t>
            </a:r>
            <a:r>
              <a:rPr lang="it-IT" dirty="0" smtClean="0"/>
              <a:t> era ritta vicino al lavandino, nuda dalla vita in su. È magrissima. Una cassa toracica fragilissima sotto uno strato di pelle gialla e rugosa, le clavicole e le scapole di uno scheletro, e, in fondo alle braccia sottilissime, un paio di mani, forti, ancora efficienti. Lunghi seni penduli e sottili.</a:t>
            </a:r>
          </a:p>
        </p:txBody>
      </p:sp>
      <p:pic>
        <p:nvPicPr>
          <p:cNvPr id="6" name="Immagine 5"/>
          <p:cNvPicPr>
            <a:picLocks noChangeAspect="1"/>
          </p:cNvPicPr>
          <p:nvPr/>
        </p:nvPicPr>
        <p:blipFill>
          <a:blip r:embed="rId3"/>
          <a:stretch>
            <a:fillRect/>
          </a:stretch>
        </p:blipFill>
        <p:spPr>
          <a:xfrm>
            <a:off x="5633963" y="4075002"/>
            <a:ext cx="3369611" cy="2782998"/>
          </a:xfrm>
          <a:prstGeom prst="rect">
            <a:avLst/>
          </a:prstGeom>
        </p:spPr>
      </p:pic>
      <p:sp>
        <p:nvSpPr>
          <p:cNvPr id="7" name="CasellaDiTesto 6"/>
          <p:cNvSpPr txBox="1"/>
          <p:nvPr/>
        </p:nvSpPr>
        <p:spPr>
          <a:xfrm>
            <a:off x="162814" y="4004528"/>
            <a:ext cx="5226306" cy="3209796"/>
          </a:xfrm>
          <a:prstGeom prst="rect">
            <a:avLst/>
          </a:prstGeom>
          <a:noFill/>
        </p:spPr>
        <p:txBody>
          <a:bodyPr wrap="square" rtlCol="0">
            <a:spAutoFit/>
          </a:bodyPr>
          <a:lstStyle/>
          <a:p>
            <a:pPr algn="just"/>
            <a:r>
              <a:rPr lang="it-IT" dirty="0"/>
              <a:t>Poi le ho chiesto di sedersi, ho cercato un paio di forbici, le ho tagliato le unghie dei piedi </a:t>
            </a:r>
            <a:r>
              <a:rPr lang="mr-IN" dirty="0"/>
              <a:t>–</a:t>
            </a:r>
            <a:r>
              <a:rPr lang="it-IT" dirty="0"/>
              <a:t> era come tagliare del corno, le ho infilato un paio di calze pulite, il vestito, il golf. E quando ha cominciato a rimettersi addosso gli strati </a:t>
            </a:r>
            <a:r>
              <a:rPr lang="it-IT" dirty="0" smtClean="0"/>
              <a:t>neri</a:t>
            </a:r>
            <a:r>
              <a:rPr lang="it-IT" dirty="0"/>
              <a:t>, ho detto senza volere, “Oh, no</a:t>
            </a:r>
            <a:r>
              <a:rPr lang="mr-IN" dirty="0"/>
              <a:t>…</a:t>
            </a:r>
            <a:r>
              <a:rPr lang="it-IT" dirty="0"/>
              <a:t>” e me ne sono pentita subito, perché l’ho ferita, ha cominciato a tremare ancora più forte, ed è rimasta seduta in silenzio, come una bambina cattiva. Era </a:t>
            </a:r>
            <a:r>
              <a:rPr lang="it-IT" dirty="0" smtClean="0"/>
              <a:t>sfinita.</a:t>
            </a:r>
            <a:endParaRPr lang="it-IT" dirty="0"/>
          </a:p>
          <a:p>
            <a:r>
              <a:rPr lang="it-IT" dirty="0"/>
              <a:t>p. 53 - 55</a:t>
            </a:r>
          </a:p>
          <a:p>
            <a:endParaRPr lang="it-IT" dirty="0"/>
          </a:p>
        </p:txBody>
      </p:sp>
    </p:spTree>
    <p:extLst>
      <p:ext uri="{BB962C8B-B14F-4D97-AF65-F5344CB8AC3E}">
        <p14:creationId xmlns:p14="http://schemas.microsoft.com/office/powerpoint/2010/main" val="262726459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44398"/>
            <a:ext cx="8229600" cy="751009"/>
          </a:xfrm>
        </p:spPr>
        <p:txBody>
          <a:bodyPr>
            <a:normAutofit/>
          </a:bodyPr>
          <a:lstStyle/>
          <a:p>
            <a:r>
              <a:rPr lang="it-IT" sz="3200" dirty="0" smtClean="0"/>
              <a:t>I racconti/ricordi</a:t>
            </a:r>
            <a:endParaRPr lang="it-IT" sz="3200" dirty="0"/>
          </a:p>
        </p:txBody>
      </p:sp>
      <p:sp>
        <p:nvSpPr>
          <p:cNvPr id="3" name="CasellaDiTesto 2"/>
          <p:cNvSpPr txBox="1"/>
          <p:nvPr/>
        </p:nvSpPr>
        <p:spPr>
          <a:xfrm>
            <a:off x="254397" y="895407"/>
            <a:ext cx="8765458" cy="2031325"/>
          </a:xfrm>
          <a:prstGeom prst="rect">
            <a:avLst/>
          </a:prstGeom>
          <a:noFill/>
        </p:spPr>
        <p:txBody>
          <a:bodyPr wrap="square" rtlCol="0">
            <a:spAutoFit/>
          </a:bodyPr>
          <a:lstStyle/>
          <a:p>
            <a:pPr algn="just"/>
            <a:r>
              <a:rPr lang="it-IT" dirty="0" smtClean="0"/>
              <a:t>Quella sera mi raccontò delle lotte che aveva dovuto fare per farsi dare l’appartamento, perché da principio aveva occupato quello all’ultimo piano, di una sola stanza, ma aveva sempre tenuto d’occhio il seminterrato, l’aveva desiderato, aveva aspettato, aveva studiato il modo di farselo dare, e alla fine l’aveva avuto. </a:t>
            </a:r>
            <a:r>
              <a:rPr lang="it-IT" i="1" dirty="0" smtClean="0"/>
              <a:t>E non riusciranno mai a mandarmi via, è meglio che non ci pensino nemmeno</a:t>
            </a:r>
            <a:r>
              <a:rPr lang="it-IT" dirty="0" smtClean="0"/>
              <a:t>. Parlava come se tutto questo fosse successo il giorno prima, e invece doveva trattarsi dei tempi della prima guerra mondiale.</a:t>
            </a:r>
          </a:p>
          <a:p>
            <a:r>
              <a:rPr lang="it-IT" dirty="0" smtClean="0"/>
              <a:t>p. 21</a:t>
            </a:r>
            <a:endParaRPr lang="it-IT" dirty="0"/>
          </a:p>
        </p:txBody>
      </p:sp>
      <p:sp>
        <p:nvSpPr>
          <p:cNvPr id="4" name="CasellaDiTesto 3"/>
          <p:cNvSpPr txBox="1"/>
          <p:nvPr/>
        </p:nvSpPr>
        <p:spPr>
          <a:xfrm>
            <a:off x="254397" y="2973387"/>
            <a:ext cx="5867382" cy="3693319"/>
          </a:xfrm>
          <a:prstGeom prst="rect">
            <a:avLst/>
          </a:prstGeom>
          <a:noFill/>
        </p:spPr>
        <p:txBody>
          <a:bodyPr wrap="square" rtlCol="0">
            <a:spAutoFit/>
          </a:bodyPr>
          <a:lstStyle/>
          <a:p>
            <a:pPr algn="just"/>
            <a:r>
              <a:rPr lang="it-IT" dirty="0" smtClean="0"/>
              <a:t>Mi raccontò dei vestiti che indossava quando era giovane. </a:t>
            </a:r>
          </a:p>
          <a:p>
            <a:pPr algn="just"/>
            <a:r>
              <a:rPr lang="it-IT" dirty="0" smtClean="0"/>
              <a:t>Ce n’era uno, il suo preferito, di popeline grigia a fiori rosa. Lo indossava per andare a trovare la zia. Era stato il vestito dell’amante di suo padre, ed era troppo grande per lei, ma se lo metteva lo stesso.</a:t>
            </a:r>
          </a:p>
          <a:p>
            <a:pPr algn="just"/>
            <a:r>
              <a:rPr lang="it-IT" dirty="0" smtClean="0"/>
              <a:t>“Prima che mia madre morisse, avevo tutto quello che volevo. Ma dopo solo gli scarti. Quel vestito però era delizioso, così bello, e mi stava benissimo.”</a:t>
            </a:r>
          </a:p>
          <a:p>
            <a:pPr algn="just"/>
            <a:r>
              <a:rPr lang="it-IT" dirty="0" smtClean="0"/>
              <a:t>Parlammo dei vestiti, dei mutandoni, delle sottovesti, delle camicie, delle scarpette, dei boa e dei corsetti di cinquanta, sessanta, settanta anni prima. Mrs. </a:t>
            </a:r>
            <a:r>
              <a:rPr lang="it-IT" dirty="0" err="1" smtClean="0"/>
              <a:t>Fowler</a:t>
            </a:r>
            <a:r>
              <a:rPr lang="it-IT" dirty="0" smtClean="0"/>
              <a:t> ha più di novant’anni.</a:t>
            </a:r>
          </a:p>
          <a:p>
            <a:r>
              <a:rPr lang="it-IT" dirty="0" smtClean="0"/>
              <a:t>p. 29</a:t>
            </a:r>
            <a:endParaRPr lang="it-IT" dirty="0"/>
          </a:p>
        </p:txBody>
      </p:sp>
      <p:pic>
        <p:nvPicPr>
          <p:cNvPr id="6" name="Immagine 5"/>
          <p:cNvPicPr>
            <a:picLocks noChangeAspect="1"/>
          </p:cNvPicPr>
          <p:nvPr/>
        </p:nvPicPr>
        <p:blipFill>
          <a:blip r:embed="rId2"/>
          <a:stretch>
            <a:fillRect/>
          </a:stretch>
        </p:blipFill>
        <p:spPr>
          <a:xfrm>
            <a:off x="6247652" y="3315270"/>
            <a:ext cx="2772203" cy="2219971"/>
          </a:xfrm>
          <a:prstGeom prst="rect">
            <a:avLst/>
          </a:prstGeom>
        </p:spPr>
      </p:pic>
    </p:spTree>
    <p:extLst>
      <p:ext uri="{BB962C8B-B14F-4D97-AF65-F5344CB8AC3E}">
        <p14:creationId xmlns:p14="http://schemas.microsoft.com/office/powerpoint/2010/main" val="152542204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51585"/>
            <a:ext cx="8106778" cy="718449"/>
          </a:xfrm>
        </p:spPr>
        <p:txBody>
          <a:bodyPr>
            <a:normAutofit/>
          </a:bodyPr>
          <a:lstStyle/>
          <a:p>
            <a:r>
              <a:rPr lang="it-IT" sz="3200" dirty="0"/>
              <a:t>I racconti/ricordi</a:t>
            </a:r>
          </a:p>
        </p:txBody>
      </p:sp>
      <p:sp>
        <p:nvSpPr>
          <p:cNvPr id="3" name="CasellaDiTesto 2"/>
          <p:cNvSpPr txBox="1"/>
          <p:nvPr/>
        </p:nvSpPr>
        <p:spPr>
          <a:xfrm>
            <a:off x="380228" y="906489"/>
            <a:ext cx="4899355" cy="3970318"/>
          </a:xfrm>
          <a:prstGeom prst="rect">
            <a:avLst/>
          </a:prstGeom>
          <a:noFill/>
        </p:spPr>
        <p:txBody>
          <a:bodyPr wrap="square" rtlCol="0">
            <a:spAutoFit/>
          </a:bodyPr>
          <a:lstStyle/>
          <a:p>
            <a:pPr algn="just"/>
            <a:r>
              <a:rPr lang="it-IT" dirty="0" err="1" smtClean="0"/>
              <a:t>Maudie</a:t>
            </a:r>
            <a:r>
              <a:rPr lang="it-IT" dirty="0" smtClean="0"/>
              <a:t> dice di aver avuto un’infanzia stupenda, non potrebbe augurarne una migliore a nessuno, nemmeno alla regina. Parla in continuazione di un’altalena in giardino sotto i meli, e dell’erba alta, che non veniva tagliata. “Salivo sull’altalena e mi spingevo da me, per ore di fila, e cantavo tutte le canzoni che conoscevo, poi la povera mamma veniva a chiamarmi e io correvo da lei, e mi dava la torta e il latte, e un bacio, e tornavo sull’altalena. [</a:t>
            </a:r>
            <a:r>
              <a:rPr lang="mr-IN" dirty="0" smtClean="0"/>
              <a:t>…</a:t>
            </a:r>
            <a:r>
              <a:rPr lang="it-IT" dirty="0" smtClean="0"/>
              <a:t>]</a:t>
            </a:r>
          </a:p>
          <a:p>
            <a:pPr algn="just"/>
            <a:r>
              <a:rPr lang="it-IT" dirty="0" smtClean="0"/>
              <a:t>“Quanti anni aveva, Mrs</a:t>
            </a:r>
            <a:r>
              <a:rPr lang="it-IT" dirty="0"/>
              <a:t>.</a:t>
            </a:r>
            <a:r>
              <a:rPr lang="it-IT" dirty="0" smtClean="0"/>
              <a:t> </a:t>
            </a:r>
            <a:r>
              <a:rPr lang="it-IT" dirty="0" err="1" smtClean="0"/>
              <a:t>Fowler</a:t>
            </a:r>
            <a:r>
              <a:rPr lang="it-IT" dirty="0" smtClean="0"/>
              <a:t>, ai tempi dell’altalena?”</a:t>
            </a:r>
          </a:p>
          <a:p>
            <a:pPr algn="just"/>
            <a:r>
              <a:rPr lang="it-IT" dirty="0" smtClean="0"/>
              <a:t>“Oh, cinque, sei</a:t>
            </a:r>
            <a:r>
              <a:rPr lang="mr-IN" dirty="0" smtClean="0"/>
              <a:t>…</a:t>
            </a:r>
            <a:r>
              <a:rPr lang="it-IT" dirty="0" smtClean="0"/>
              <a:t>”</a:t>
            </a:r>
          </a:p>
          <a:p>
            <a:pPr algn="just"/>
            <a:r>
              <a:rPr lang="it-IT" dirty="0" smtClean="0"/>
              <a:t>I conti non tornano. [</a:t>
            </a:r>
            <a:r>
              <a:rPr lang="mr-IN" dirty="0" smtClean="0"/>
              <a:t>…</a:t>
            </a:r>
            <a:r>
              <a:rPr lang="it-IT" dirty="0" smtClean="0"/>
              <a:t>]</a:t>
            </a:r>
          </a:p>
        </p:txBody>
      </p:sp>
      <p:pic>
        <p:nvPicPr>
          <p:cNvPr id="4" name="Immagine 3"/>
          <p:cNvPicPr>
            <a:picLocks noChangeAspect="1"/>
          </p:cNvPicPr>
          <p:nvPr/>
        </p:nvPicPr>
        <p:blipFill>
          <a:blip r:embed="rId2"/>
          <a:stretch>
            <a:fillRect/>
          </a:stretch>
        </p:blipFill>
        <p:spPr>
          <a:xfrm>
            <a:off x="3177084" y="4146229"/>
            <a:ext cx="3337671" cy="2672796"/>
          </a:xfrm>
          <a:prstGeom prst="rect">
            <a:avLst/>
          </a:prstGeom>
        </p:spPr>
      </p:pic>
      <p:sp>
        <p:nvSpPr>
          <p:cNvPr id="5" name="CasellaDiTesto 4"/>
          <p:cNvSpPr txBox="1"/>
          <p:nvPr/>
        </p:nvSpPr>
        <p:spPr>
          <a:xfrm>
            <a:off x="5677733" y="1139608"/>
            <a:ext cx="2751544" cy="3139321"/>
          </a:xfrm>
          <a:prstGeom prst="rect">
            <a:avLst/>
          </a:prstGeom>
          <a:noFill/>
        </p:spPr>
        <p:txBody>
          <a:bodyPr wrap="square" rtlCol="0">
            <a:spAutoFit/>
          </a:bodyPr>
          <a:lstStyle/>
          <a:p>
            <a:pPr algn="just"/>
            <a:r>
              <a:rPr lang="it-IT" dirty="0" smtClean="0"/>
              <a:t>Gliele chiedo queste cose, ma </a:t>
            </a:r>
            <a:r>
              <a:rPr lang="it-IT" dirty="0"/>
              <a:t>a lei non piace entrare nei dettagli cronologici, nella sua mente ci sono solo le immagini brillanti che ha dipinto per se stessa, e che sono rimaste intatte </a:t>
            </a:r>
            <a:r>
              <a:rPr lang="it-IT" dirty="0" smtClean="0"/>
              <a:t>attraverso </a:t>
            </a:r>
            <a:r>
              <a:rPr lang="it-IT" dirty="0"/>
              <a:t>tutti quegli anni, quei decenni.</a:t>
            </a:r>
          </a:p>
          <a:p>
            <a:r>
              <a:rPr lang="it-IT" dirty="0"/>
              <a:t>pp. 31- 32</a:t>
            </a:r>
          </a:p>
          <a:p>
            <a:endParaRPr lang="it-IT" dirty="0"/>
          </a:p>
        </p:txBody>
      </p:sp>
    </p:spTree>
    <p:extLst>
      <p:ext uri="{BB962C8B-B14F-4D97-AF65-F5344CB8AC3E}">
        <p14:creationId xmlns:p14="http://schemas.microsoft.com/office/powerpoint/2010/main" val="90385304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29181" y="-384"/>
            <a:ext cx="8229600" cy="783770"/>
          </a:xfrm>
        </p:spPr>
        <p:txBody>
          <a:bodyPr>
            <a:normAutofit/>
          </a:bodyPr>
          <a:lstStyle/>
          <a:p>
            <a:r>
              <a:rPr lang="it-IT" sz="3200" dirty="0" smtClean="0"/>
              <a:t>La vita passata di </a:t>
            </a:r>
            <a:r>
              <a:rPr lang="it-IT" sz="3200" dirty="0" err="1" smtClean="0"/>
              <a:t>Maudie</a:t>
            </a:r>
            <a:endParaRPr lang="it-IT" sz="3200" dirty="0"/>
          </a:p>
        </p:txBody>
      </p:sp>
      <p:sp>
        <p:nvSpPr>
          <p:cNvPr id="3" name="CasellaDiTesto 2"/>
          <p:cNvSpPr txBox="1"/>
          <p:nvPr/>
        </p:nvSpPr>
        <p:spPr>
          <a:xfrm>
            <a:off x="189885" y="639486"/>
            <a:ext cx="8568895" cy="5264768"/>
          </a:xfrm>
          <a:prstGeom prst="rect">
            <a:avLst/>
          </a:prstGeom>
          <a:noFill/>
        </p:spPr>
        <p:txBody>
          <a:bodyPr wrap="square" rtlCol="0">
            <a:spAutoFit/>
          </a:bodyPr>
          <a:lstStyle/>
          <a:p>
            <a:pPr algn="just"/>
            <a:r>
              <a:rPr lang="it-IT" dirty="0" smtClean="0"/>
              <a:t>Lei mi racconta di tutti i momenti della sua vita in cui è stata felice. Dice di essere felice anche adesso, </a:t>
            </a:r>
            <a:r>
              <a:rPr lang="it-IT" i="1" dirty="0" smtClean="0"/>
              <a:t>per merito mio </a:t>
            </a:r>
            <a:r>
              <a:rPr lang="it-IT" dirty="0" smtClean="0"/>
              <a:t>(e questo è difficile da accettare, mi viene una gran rabbia, a pensare che basti così poco a cambiare una vita), e quindi le piace riandare ai tempi felici.</a:t>
            </a:r>
          </a:p>
          <a:p>
            <a:pPr algn="just"/>
            <a:r>
              <a:rPr lang="it-IT" dirty="0" smtClean="0"/>
              <a:t>p. 91 </a:t>
            </a:r>
          </a:p>
          <a:p>
            <a:pPr algn="just"/>
            <a:r>
              <a:rPr lang="it-IT" dirty="0" smtClean="0"/>
              <a:t>“Probabilmente rimasi incinta la prima notte del matrimonio. Nove mesi esatti. E Laurie fu così contento, quando glielo dissi. Ci crederesti, ero così sciocca, allora, che non capivo cosa mi stesse succedendo! [</a:t>
            </a:r>
            <a:r>
              <a:rPr lang="is-IS" dirty="0" smtClean="0"/>
              <a:t>…]</a:t>
            </a:r>
          </a:p>
          <a:p>
            <a:pPr algn="just"/>
            <a:r>
              <a:rPr lang="is-IS" dirty="0" smtClean="0"/>
              <a:t>“Poi nacque il bambino, il mio Johnnie. </a:t>
            </a:r>
            <a:r>
              <a:rPr lang="it-IT" dirty="0" smtClean="0"/>
              <a:t>C</a:t>
            </a:r>
            <a:r>
              <a:rPr lang="is-IS" dirty="0" smtClean="0"/>
              <a:t>i crederesti? Da quel momento in poi non ci fu più una parola buona per me. Com’è che un uomo adulto riesce a comportarsi come un bambino? Era geloso, geloso del piccolo! </a:t>
            </a:r>
            <a:r>
              <a:rPr lang="it-IT" dirty="0" smtClean="0"/>
              <a:t>M</a:t>
            </a:r>
            <a:r>
              <a:rPr lang="is-IS" dirty="0" smtClean="0"/>
              <a:t>a allora non sapevo che era quello il problema. Lo prendevo in giro e lui mi picchiava. I tempi felici erano finiti! [...]</a:t>
            </a:r>
          </a:p>
          <a:p>
            <a:pPr algn="just"/>
            <a:r>
              <a:rPr lang="is-IS" dirty="0" smtClean="0"/>
              <a:t>Be’, non voglio riempirti le orecchie con tutta l’infelicità che provai quando capii come sarebbe stato il mio futuro, perchè quello che mi piace è guardare indietro e rivedermi seduta come una regina in quella bella stanza, in quella bella poltrona, con Johnnie, e pensare che tutto si sarebbe accomodato quando Laurie si fosse abituato all’idea del bambino”.</a:t>
            </a:r>
          </a:p>
          <a:p>
            <a:r>
              <a:rPr lang="is-IS" dirty="0" smtClean="0"/>
              <a:t>pp. 96 - 97</a:t>
            </a:r>
            <a:endParaRPr lang="it-IT" dirty="0" smtClean="0"/>
          </a:p>
          <a:p>
            <a:endParaRPr lang="it-IT" dirty="0"/>
          </a:p>
        </p:txBody>
      </p:sp>
      <p:pic>
        <p:nvPicPr>
          <p:cNvPr id="5" name="Immagine 4"/>
          <p:cNvPicPr>
            <a:picLocks noChangeAspect="1"/>
          </p:cNvPicPr>
          <p:nvPr/>
        </p:nvPicPr>
        <p:blipFill>
          <a:blip r:embed="rId2"/>
          <a:stretch>
            <a:fillRect/>
          </a:stretch>
        </p:blipFill>
        <p:spPr>
          <a:xfrm>
            <a:off x="2713142" y="4934755"/>
            <a:ext cx="3519326" cy="1862501"/>
          </a:xfrm>
          <a:prstGeom prst="rect">
            <a:avLst/>
          </a:prstGeom>
        </p:spPr>
      </p:pic>
    </p:spTree>
    <p:extLst>
      <p:ext uri="{BB962C8B-B14F-4D97-AF65-F5344CB8AC3E}">
        <p14:creationId xmlns:p14="http://schemas.microsoft.com/office/powerpoint/2010/main" val="242178781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967010" cy="452487"/>
          </a:xfrm>
        </p:spPr>
        <p:txBody>
          <a:bodyPr>
            <a:normAutofit fontScale="90000"/>
          </a:bodyPr>
          <a:lstStyle/>
          <a:p>
            <a:r>
              <a:rPr lang="it-IT" sz="3200" dirty="0" smtClean="0"/>
              <a:t>La giornata di </a:t>
            </a:r>
            <a:r>
              <a:rPr lang="it-IT" sz="3200" dirty="0" err="1" smtClean="0"/>
              <a:t>Maudie</a:t>
            </a:r>
            <a:endParaRPr lang="it-IT" sz="3200" dirty="0"/>
          </a:p>
        </p:txBody>
      </p:sp>
      <p:sp>
        <p:nvSpPr>
          <p:cNvPr id="3" name="CasellaDiTesto 2"/>
          <p:cNvSpPr txBox="1"/>
          <p:nvPr/>
        </p:nvSpPr>
        <p:spPr>
          <a:xfrm>
            <a:off x="273012" y="882244"/>
            <a:ext cx="6348088" cy="2585323"/>
          </a:xfrm>
          <a:prstGeom prst="rect">
            <a:avLst/>
          </a:prstGeom>
          <a:noFill/>
        </p:spPr>
        <p:txBody>
          <a:bodyPr wrap="square" rtlCol="0">
            <a:spAutoFit/>
          </a:bodyPr>
          <a:lstStyle/>
          <a:p>
            <a:pPr algn="just"/>
            <a:r>
              <a:rPr lang="it-IT" dirty="0" smtClean="0"/>
              <a:t>Si sveglia sotto un peso nero, soffocante, non riesce a respirare, non riesce a muoversi. Mi hanno sepolta viva, pensa, e si dibatte. Il peso si sposta. Oh, è la gatta, la mia gattina, pensa, e si alza con sforzo. [</a:t>
            </a:r>
            <a:r>
              <a:rPr lang="is-IS" dirty="0" smtClean="0"/>
              <a:t>…]</a:t>
            </a:r>
          </a:p>
          <a:p>
            <a:pPr algn="just"/>
            <a:endParaRPr lang="it-IT" dirty="0" smtClean="0"/>
          </a:p>
          <a:p>
            <a:pPr algn="just"/>
            <a:r>
              <a:rPr lang="it-IT" dirty="0" err="1" smtClean="0"/>
              <a:t>R</a:t>
            </a:r>
            <a:r>
              <a:rPr lang="is-IS" dirty="0" smtClean="0"/>
              <a:t>esta seduta a lungo sulla commode, troppo stanca per cercare di alzarsi. Si addormenta, perfino. Ha il sedere intorpidito. Si sforza di alzarsi, cerca la carta. </a:t>
            </a:r>
            <a:endParaRPr lang="is-IS" dirty="0"/>
          </a:p>
          <a:p>
            <a:pPr algn="just"/>
            <a:r>
              <a:rPr lang="is-IS" dirty="0" smtClean="0"/>
              <a:t>Niente carta igienica, perché non la usa mai, in casa. [...]</a:t>
            </a:r>
            <a:endParaRPr lang="is-IS" dirty="0"/>
          </a:p>
        </p:txBody>
      </p:sp>
      <p:pic>
        <p:nvPicPr>
          <p:cNvPr id="4" name="Immagine 3"/>
          <p:cNvPicPr>
            <a:picLocks noChangeAspect="1"/>
          </p:cNvPicPr>
          <p:nvPr/>
        </p:nvPicPr>
        <p:blipFill>
          <a:blip r:embed="rId2"/>
          <a:stretch>
            <a:fillRect/>
          </a:stretch>
        </p:blipFill>
        <p:spPr>
          <a:xfrm>
            <a:off x="6532856" y="727125"/>
            <a:ext cx="2591756" cy="2591756"/>
          </a:xfrm>
          <a:prstGeom prst="rect">
            <a:avLst/>
          </a:prstGeom>
        </p:spPr>
      </p:pic>
      <p:sp>
        <p:nvSpPr>
          <p:cNvPr id="5" name="CasellaDiTesto 4"/>
          <p:cNvSpPr txBox="1"/>
          <p:nvPr/>
        </p:nvSpPr>
        <p:spPr>
          <a:xfrm>
            <a:off x="273012" y="3635625"/>
            <a:ext cx="8715034" cy="3416320"/>
          </a:xfrm>
          <a:prstGeom prst="rect">
            <a:avLst/>
          </a:prstGeom>
          <a:noFill/>
        </p:spPr>
        <p:txBody>
          <a:bodyPr wrap="square" rtlCol="0">
            <a:spAutoFit/>
          </a:bodyPr>
          <a:lstStyle/>
          <a:p>
            <a:pPr algn="just"/>
            <a:r>
              <a:rPr lang="is-IS" dirty="0"/>
              <a:t>..Maudie torna ad addomentarsi, ma continua a svegliarsi e riaddormentarsi per ora, e ogni volta ricorda di muovere le mani perché non diventino troppo rigide. [...]</a:t>
            </a:r>
          </a:p>
          <a:p>
            <a:pPr algn="just"/>
            <a:r>
              <a:rPr lang="is-IS" dirty="0"/>
              <a:t>Mattina...oh, le difficoltà della mattina, del giorno da affrontare... </a:t>
            </a:r>
            <a:r>
              <a:rPr lang="it-IT" dirty="0"/>
              <a:t>O</a:t>
            </a:r>
            <a:r>
              <a:rPr lang="is-IS" dirty="0"/>
              <a:t>gni compito, ogni gesto così pesante... Resta seduta a pensare, Devo dar da mangiare alla gatta, devo... </a:t>
            </a:r>
            <a:r>
              <a:rPr lang="it-IT" dirty="0"/>
              <a:t>d</a:t>
            </a:r>
            <a:r>
              <a:rPr lang="is-IS" dirty="0"/>
              <a:t>evo...</a:t>
            </a:r>
            <a:endParaRPr lang="it-IT" dirty="0"/>
          </a:p>
          <a:p>
            <a:pPr algn="just"/>
            <a:r>
              <a:rPr lang="it-IT" dirty="0"/>
              <a:t> </a:t>
            </a:r>
          </a:p>
          <a:p>
            <a:pPr algn="just"/>
            <a:r>
              <a:rPr lang="it-IT" dirty="0" err="1"/>
              <a:t>É</a:t>
            </a:r>
            <a:r>
              <a:rPr lang="it-IT" dirty="0"/>
              <a:t> presto. Sono solo le dodici e mezzo. </a:t>
            </a:r>
            <a:r>
              <a:rPr lang="it-IT" dirty="0" err="1"/>
              <a:t>Maudie</a:t>
            </a:r>
            <a:r>
              <a:rPr lang="it-IT" dirty="0"/>
              <a:t> porta immediatamente i due piccoli contenitori di carta stagnola in tavola e, senza quasi guardare cosa contengono, mangia tutto. Si sente molto meglio. Pensa , oh, se Janna arrivasse adesso</a:t>
            </a:r>
            <a:r>
              <a:rPr lang="is-IS" dirty="0"/>
              <a:t>…</a:t>
            </a:r>
          </a:p>
          <a:p>
            <a:pPr algn="just"/>
            <a:endParaRPr lang="is-IS" dirty="0"/>
          </a:p>
          <a:p>
            <a:pPr algn="just"/>
            <a:r>
              <a:rPr lang="is-IS" dirty="0"/>
              <a:t>Maudie resta là seduta ad aspettarla, ma Janna non arriva...</a:t>
            </a:r>
          </a:p>
          <a:p>
            <a:r>
              <a:rPr lang="is-IS" dirty="0" smtClean="0"/>
              <a:t>pp</a:t>
            </a:r>
            <a:r>
              <a:rPr lang="is-IS" dirty="0"/>
              <a:t>. 116 - </a:t>
            </a:r>
            <a:r>
              <a:rPr lang="is-IS" dirty="0" smtClean="0"/>
              <a:t>121</a:t>
            </a:r>
            <a:endParaRPr lang="it-IT" dirty="0"/>
          </a:p>
          <a:p>
            <a:endParaRPr lang="it-IT" dirty="0"/>
          </a:p>
        </p:txBody>
      </p:sp>
    </p:spTree>
    <p:extLst>
      <p:ext uri="{BB962C8B-B14F-4D97-AF65-F5344CB8AC3E}">
        <p14:creationId xmlns:p14="http://schemas.microsoft.com/office/powerpoint/2010/main" val="3900170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187383"/>
            <a:ext cx="7986398" cy="568827"/>
          </a:xfrm>
        </p:spPr>
        <p:txBody>
          <a:bodyPr>
            <a:normAutofit fontScale="90000"/>
          </a:bodyPr>
          <a:lstStyle/>
          <a:p>
            <a:r>
              <a:rPr lang="it-IT" sz="3200" dirty="0" smtClean="0"/>
              <a:t>La giornata di Janna</a:t>
            </a:r>
            <a:endParaRPr lang="it-IT" sz="3200" dirty="0"/>
          </a:p>
        </p:txBody>
      </p:sp>
      <p:sp>
        <p:nvSpPr>
          <p:cNvPr id="3" name="CasellaDiTesto 2"/>
          <p:cNvSpPr txBox="1"/>
          <p:nvPr/>
        </p:nvSpPr>
        <p:spPr>
          <a:xfrm>
            <a:off x="457201" y="921026"/>
            <a:ext cx="8432328" cy="4247317"/>
          </a:xfrm>
          <a:prstGeom prst="rect">
            <a:avLst/>
          </a:prstGeom>
          <a:noFill/>
        </p:spPr>
        <p:txBody>
          <a:bodyPr wrap="square" rtlCol="0">
            <a:spAutoFit/>
          </a:bodyPr>
          <a:lstStyle/>
          <a:p>
            <a:pPr algn="just"/>
            <a:r>
              <a:rPr lang="it-IT" dirty="0" smtClean="0"/>
              <a:t>Lo squillo della sveglia mi costringe ad alzarmi a sedere. Qualche volta la fermo, torno a sdraiarmi, oggi no: resto seduta nel mattino luminoso, sono le cinque, e penso alla giornata che mi aspetta: non riesco a credere che quando sarà finita avrò fatto tutto quello che devo fare. Mi costringo a saltar giù dal letto, mi faccio il caffè, dieci minuti dopo lo squillo della sveglia sono alla macchina per scrivere. Avrei dovuto aggiungere: faccio pipì, ma sono ancora “giovane” e non ho l’abitudine di annoverare questa tra le cose che devo fare! Oggi però ho intenzione di registrare per iscritto le visite al bagno, altrimenti come faccio a confrontare davvero la mia giornata con quella di </a:t>
            </a:r>
            <a:r>
              <a:rPr lang="it-IT" dirty="0" err="1" smtClean="0"/>
              <a:t>Maudie</a:t>
            </a:r>
            <a:r>
              <a:rPr lang="it-IT" dirty="0" smtClean="0"/>
              <a:t>?</a:t>
            </a:r>
          </a:p>
          <a:p>
            <a:pPr algn="just"/>
            <a:r>
              <a:rPr lang="it-IT" dirty="0" smtClean="0"/>
              <a:t>Gli articoli che ho scritto, con tanta incertezza, con tanta esitazione, l’anno scorso, sono diventati un libro. È quasi finito</a:t>
            </a:r>
            <a:r>
              <a:rPr lang="is-IS" dirty="0" smtClean="0"/>
              <a:t>… E poi, ho un progetto del quale nessuno sa niente: un romanzo storico</a:t>
            </a:r>
            <a:r>
              <a:rPr lang="is-IS" dirty="0"/>
              <a:t>. È </a:t>
            </a:r>
            <a:r>
              <a:rPr lang="is-IS" dirty="0" smtClean="0"/>
              <a:t>stata Maudie a darmi l’idea: Il tempo della sua vita sembra piuttosto recente, a me, quello della nonna, diciamo...</a:t>
            </a:r>
            <a:endParaRPr lang="it-IT" dirty="0" smtClean="0"/>
          </a:p>
          <a:p>
            <a:endParaRPr lang="it-IT" dirty="0"/>
          </a:p>
          <a:p>
            <a:endParaRPr lang="it-IT" dirty="0" smtClean="0"/>
          </a:p>
          <a:p>
            <a:r>
              <a:rPr lang="it-IT" dirty="0" smtClean="0"/>
              <a:t>p. 125</a:t>
            </a:r>
            <a:endParaRPr lang="it-IT" dirty="0"/>
          </a:p>
        </p:txBody>
      </p:sp>
      <p:pic>
        <p:nvPicPr>
          <p:cNvPr id="4" name="Immagine 3"/>
          <p:cNvPicPr>
            <a:picLocks noChangeAspect="1"/>
          </p:cNvPicPr>
          <p:nvPr/>
        </p:nvPicPr>
        <p:blipFill>
          <a:blip r:embed="rId2"/>
          <a:stretch>
            <a:fillRect/>
          </a:stretch>
        </p:blipFill>
        <p:spPr>
          <a:xfrm>
            <a:off x="2667000" y="4394626"/>
            <a:ext cx="3576028" cy="2002575"/>
          </a:xfrm>
          <a:prstGeom prst="rect">
            <a:avLst/>
          </a:prstGeom>
        </p:spPr>
      </p:pic>
    </p:spTree>
    <p:extLst>
      <p:ext uri="{BB962C8B-B14F-4D97-AF65-F5344CB8AC3E}">
        <p14:creationId xmlns:p14="http://schemas.microsoft.com/office/powerpoint/2010/main" val="29146485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4199864" y="2801854"/>
            <a:ext cx="2550782" cy="3925853"/>
          </a:xfrm>
          <a:prstGeom prst="rect">
            <a:avLst/>
          </a:prstGeom>
        </p:spPr>
      </p:pic>
      <p:sp>
        <p:nvSpPr>
          <p:cNvPr id="3" name="CasellaDiTesto 2"/>
          <p:cNvSpPr txBox="1"/>
          <p:nvPr/>
        </p:nvSpPr>
        <p:spPr>
          <a:xfrm>
            <a:off x="6750646" y="3365722"/>
            <a:ext cx="2393354" cy="1569660"/>
          </a:xfrm>
          <a:prstGeom prst="rect">
            <a:avLst/>
          </a:prstGeom>
          <a:noFill/>
        </p:spPr>
        <p:txBody>
          <a:bodyPr wrap="square" rtlCol="0">
            <a:spAutoFit/>
          </a:bodyPr>
          <a:lstStyle/>
          <a:p>
            <a:endParaRPr lang="it-IT" sz="2400" i="1" dirty="0" smtClean="0"/>
          </a:p>
          <a:p>
            <a:r>
              <a:rPr lang="it-IT" sz="2400" i="1" dirty="0" smtClean="0"/>
              <a:t>Il diario di Jane </a:t>
            </a:r>
            <a:r>
              <a:rPr lang="it-IT" sz="2400" i="1" dirty="0" err="1" smtClean="0"/>
              <a:t>Somers</a:t>
            </a:r>
            <a:endParaRPr lang="it-IT" sz="2400" i="1" dirty="0" smtClean="0"/>
          </a:p>
          <a:p>
            <a:r>
              <a:rPr lang="it-IT" sz="2400" i="1" dirty="0" smtClean="0"/>
              <a:t> </a:t>
            </a:r>
            <a:r>
              <a:rPr lang="it-IT" sz="2400" dirty="0" smtClean="0"/>
              <a:t>Feltrinelli, 1986</a:t>
            </a:r>
            <a:endParaRPr lang="it-IT" sz="2400" dirty="0"/>
          </a:p>
        </p:txBody>
      </p:sp>
      <p:pic>
        <p:nvPicPr>
          <p:cNvPr id="4" name="Immagine 3"/>
          <p:cNvPicPr>
            <a:picLocks noChangeAspect="1"/>
          </p:cNvPicPr>
          <p:nvPr/>
        </p:nvPicPr>
        <p:blipFill>
          <a:blip r:embed="rId3"/>
          <a:stretch>
            <a:fillRect/>
          </a:stretch>
        </p:blipFill>
        <p:spPr>
          <a:xfrm>
            <a:off x="653869" y="97224"/>
            <a:ext cx="2536031" cy="4412508"/>
          </a:xfrm>
          <a:prstGeom prst="rect">
            <a:avLst/>
          </a:prstGeom>
        </p:spPr>
      </p:pic>
      <p:sp>
        <p:nvSpPr>
          <p:cNvPr id="5" name="CasellaDiTesto 4"/>
          <p:cNvSpPr txBox="1"/>
          <p:nvPr/>
        </p:nvSpPr>
        <p:spPr>
          <a:xfrm>
            <a:off x="3451642" y="260482"/>
            <a:ext cx="5370028" cy="1938992"/>
          </a:xfrm>
          <a:prstGeom prst="rect">
            <a:avLst/>
          </a:prstGeom>
          <a:noFill/>
        </p:spPr>
        <p:txBody>
          <a:bodyPr wrap="square" rtlCol="0">
            <a:spAutoFit/>
          </a:bodyPr>
          <a:lstStyle/>
          <a:p>
            <a:r>
              <a:rPr lang="it-IT" sz="2400" i="1" dirty="0" smtClean="0"/>
              <a:t>The </a:t>
            </a:r>
            <a:r>
              <a:rPr lang="it-IT" sz="2400" i="1" dirty="0" err="1" smtClean="0"/>
              <a:t>Diary</a:t>
            </a:r>
            <a:r>
              <a:rPr lang="it-IT" sz="2400" i="1" dirty="0" smtClean="0"/>
              <a:t> of a </a:t>
            </a:r>
            <a:r>
              <a:rPr lang="it-IT" sz="2400" i="1" dirty="0" err="1" smtClean="0"/>
              <a:t>Good</a:t>
            </a:r>
            <a:r>
              <a:rPr lang="it-IT" sz="2400" i="1" dirty="0" smtClean="0"/>
              <a:t> </a:t>
            </a:r>
            <a:r>
              <a:rPr lang="it-IT" sz="2400" i="1" dirty="0" err="1" smtClean="0"/>
              <a:t>Neighbour</a:t>
            </a:r>
            <a:r>
              <a:rPr lang="it-IT" sz="2400" i="1" dirty="0" smtClean="0"/>
              <a:t>, </a:t>
            </a:r>
            <a:r>
              <a:rPr lang="it-IT" sz="2400" dirty="0" smtClean="0"/>
              <a:t>1983</a:t>
            </a:r>
            <a:endParaRPr lang="it-IT" sz="2400" i="1" dirty="0" smtClean="0"/>
          </a:p>
          <a:p>
            <a:r>
              <a:rPr lang="it-IT" sz="2400" i="1" dirty="0" err="1" smtClean="0"/>
              <a:t>If</a:t>
            </a:r>
            <a:r>
              <a:rPr lang="it-IT" sz="2400" i="1" dirty="0" smtClean="0"/>
              <a:t> the </a:t>
            </a:r>
            <a:r>
              <a:rPr lang="it-IT" sz="2400" i="1" dirty="0" err="1" smtClean="0"/>
              <a:t>Old</a:t>
            </a:r>
            <a:r>
              <a:rPr lang="it-IT" sz="2400" i="1" dirty="0" smtClean="0"/>
              <a:t> </a:t>
            </a:r>
            <a:r>
              <a:rPr lang="it-IT" sz="2400" i="1" dirty="0" err="1" smtClean="0"/>
              <a:t>Could</a:t>
            </a:r>
            <a:r>
              <a:rPr lang="it-IT" sz="2400" i="1" dirty="0" smtClean="0"/>
              <a:t>, </a:t>
            </a:r>
            <a:r>
              <a:rPr lang="it-IT" sz="2400" dirty="0" smtClean="0"/>
              <a:t>1984</a:t>
            </a:r>
          </a:p>
          <a:p>
            <a:endParaRPr lang="it-IT" sz="2400" i="1" dirty="0" smtClean="0"/>
          </a:p>
          <a:p>
            <a:r>
              <a:rPr lang="it-IT" sz="2400" i="1" dirty="0" smtClean="0"/>
              <a:t>The </a:t>
            </a:r>
            <a:r>
              <a:rPr lang="it-IT" sz="2400" i="1" dirty="0" err="1" smtClean="0"/>
              <a:t>Diaries</a:t>
            </a:r>
            <a:r>
              <a:rPr lang="it-IT" sz="2400" i="1" dirty="0" smtClean="0"/>
              <a:t> of Jane </a:t>
            </a:r>
            <a:r>
              <a:rPr lang="it-IT" sz="2400" i="1" dirty="0" err="1" smtClean="0"/>
              <a:t>Somers</a:t>
            </a:r>
            <a:endParaRPr lang="it-IT" sz="2400" i="1" dirty="0" smtClean="0"/>
          </a:p>
          <a:p>
            <a:endParaRPr lang="it-IT" sz="2400" dirty="0"/>
          </a:p>
        </p:txBody>
      </p:sp>
      <p:sp>
        <p:nvSpPr>
          <p:cNvPr id="6" name="CasellaDiTesto 5"/>
          <p:cNvSpPr txBox="1"/>
          <p:nvPr/>
        </p:nvSpPr>
        <p:spPr>
          <a:xfrm>
            <a:off x="67859" y="4611231"/>
            <a:ext cx="4015675" cy="2246769"/>
          </a:xfrm>
          <a:prstGeom prst="rect">
            <a:avLst/>
          </a:prstGeom>
          <a:noFill/>
        </p:spPr>
        <p:txBody>
          <a:bodyPr wrap="square" rtlCol="0">
            <a:spAutoFit/>
          </a:bodyPr>
          <a:lstStyle/>
          <a:p>
            <a:r>
              <a:rPr lang="it-IT" sz="2000" dirty="0" smtClean="0">
                <a:solidFill>
                  <a:srgbClr val="FF6600"/>
                </a:solidFill>
              </a:rPr>
              <a:t>Doris </a:t>
            </a:r>
            <a:r>
              <a:rPr lang="it-IT" sz="2000" dirty="0" err="1" smtClean="0">
                <a:solidFill>
                  <a:srgbClr val="FF6600"/>
                </a:solidFill>
              </a:rPr>
              <a:t>May</a:t>
            </a:r>
            <a:r>
              <a:rPr lang="it-IT" sz="2000" dirty="0" smtClean="0">
                <a:solidFill>
                  <a:srgbClr val="FF6600"/>
                </a:solidFill>
              </a:rPr>
              <a:t> Lessing, </a:t>
            </a:r>
            <a:r>
              <a:rPr lang="it-IT" sz="2000" dirty="0">
                <a:solidFill>
                  <a:srgbClr val="FF6600"/>
                </a:solidFill>
              </a:rPr>
              <a:t>nata </a:t>
            </a:r>
            <a:r>
              <a:rPr lang="it-IT" sz="2000" dirty="0" err="1" smtClean="0">
                <a:solidFill>
                  <a:srgbClr val="FF6600"/>
                </a:solidFill>
              </a:rPr>
              <a:t>Tayler</a:t>
            </a:r>
            <a:r>
              <a:rPr lang="it-IT" sz="2000" dirty="0" smtClean="0">
                <a:solidFill>
                  <a:srgbClr val="FF6600"/>
                </a:solidFill>
              </a:rPr>
              <a:t>, </a:t>
            </a:r>
            <a:endParaRPr lang="it-IT" sz="2000" dirty="0">
              <a:solidFill>
                <a:srgbClr val="FF6600"/>
              </a:solidFill>
            </a:endParaRPr>
          </a:p>
          <a:p>
            <a:r>
              <a:rPr lang="it-IT" sz="2000" dirty="0" smtClean="0">
                <a:solidFill>
                  <a:srgbClr val="FF6600"/>
                </a:solidFill>
              </a:rPr>
              <a:t>premio Nobel 2007,  con la seguente </a:t>
            </a:r>
            <a:r>
              <a:rPr lang="it-IT" sz="2000" dirty="0">
                <a:solidFill>
                  <a:srgbClr val="FF6600"/>
                </a:solidFill>
              </a:rPr>
              <a:t>motivazione: «</a:t>
            </a:r>
            <a:r>
              <a:rPr lang="it-IT" sz="2000" dirty="0" smtClean="0">
                <a:solidFill>
                  <a:srgbClr val="FF6600"/>
                </a:solidFill>
              </a:rPr>
              <a:t>cantatrice </a:t>
            </a:r>
            <a:r>
              <a:rPr lang="it-IT" sz="2000" dirty="0">
                <a:solidFill>
                  <a:srgbClr val="FF6600"/>
                </a:solidFill>
              </a:rPr>
              <a:t>dell'esperienza femminile che con scetticismo, passione e potere visionario ha messo sotto esame una civiltà divisa</a:t>
            </a:r>
            <a:r>
              <a:rPr lang="it-IT" sz="2000" dirty="0" smtClean="0">
                <a:solidFill>
                  <a:srgbClr val="FF6600"/>
                </a:solidFill>
              </a:rPr>
              <a:t>».</a:t>
            </a:r>
            <a:endParaRPr lang="it-IT" sz="2000" dirty="0">
              <a:solidFill>
                <a:srgbClr val="FF6600"/>
              </a:solidFill>
            </a:endParaRPr>
          </a:p>
        </p:txBody>
      </p:sp>
      <p:sp>
        <p:nvSpPr>
          <p:cNvPr id="7" name="CasellaDiTesto 6"/>
          <p:cNvSpPr txBox="1"/>
          <p:nvPr/>
        </p:nvSpPr>
        <p:spPr>
          <a:xfrm>
            <a:off x="3528668" y="2065036"/>
            <a:ext cx="4914930" cy="400110"/>
          </a:xfrm>
          <a:prstGeom prst="rect">
            <a:avLst/>
          </a:prstGeom>
          <a:noFill/>
        </p:spPr>
        <p:txBody>
          <a:bodyPr wrap="square" rtlCol="0">
            <a:spAutoFit/>
          </a:bodyPr>
          <a:lstStyle/>
          <a:p>
            <a:r>
              <a:rPr lang="it-IT" sz="2000" dirty="0" smtClean="0">
                <a:solidFill>
                  <a:srgbClr val="FF6600"/>
                </a:solidFill>
              </a:rPr>
              <a:t>Pubblicati con lo pseudonimo di Jane </a:t>
            </a:r>
            <a:r>
              <a:rPr lang="it-IT" sz="2000" dirty="0" err="1" smtClean="0">
                <a:solidFill>
                  <a:srgbClr val="FF6600"/>
                </a:solidFill>
              </a:rPr>
              <a:t>Somers</a:t>
            </a:r>
            <a:r>
              <a:rPr lang="it-IT" sz="2000" dirty="0" smtClean="0">
                <a:solidFill>
                  <a:srgbClr val="FF6600"/>
                </a:solidFill>
              </a:rPr>
              <a:t> </a:t>
            </a:r>
            <a:endParaRPr lang="it-IT" sz="2000" dirty="0">
              <a:solidFill>
                <a:srgbClr val="FF6600"/>
              </a:solidFill>
            </a:endParaRPr>
          </a:p>
        </p:txBody>
      </p:sp>
    </p:spTree>
    <p:extLst>
      <p:ext uri="{BB962C8B-B14F-4D97-AF65-F5344CB8AC3E}">
        <p14:creationId xmlns:p14="http://schemas.microsoft.com/office/powerpoint/2010/main" val="231454256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8969" y="148603"/>
            <a:ext cx="8115526" cy="658685"/>
          </a:xfrm>
        </p:spPr>
        <p:txBody>
          <a:bodyPr>
            <a:normAutofit/>
          </a:bodyPr>
          <a:lstStyle/>
          <a:p>
            <a:r>
              <a:rPr lang="it-IT" sz="3200" dirty="0" smtClean="0"/>
              <a:t>Il rapporto con Joyce</a:t>
            </a:r>
            <a:endParaRPr lang="it-IT" sz="3200" dirty="0"/>
          </a:p>
        </p:txBody>
      </p:sp>
      <p:sp>
        <p:nvSpPr>
          <p:cNvPr id="3" name="CasellaDiTesto 2"/>
          <p:cNvSpPr txBox="1"/>
          <p:nvPr/>
        </p:nvSpPr>
        <p:spPr>
          <a:xfrm>
            <a:off x="379646" y="807288"/>
            <a:ext cx="8577741" cy="3970318"/>
          </a:xfrm>
          <a:prstGeom prst="rect">
            <a:avLst/>
          </a:prstGeom>
          <a:noFill/>
        </p:spPr>
        <p:txBody>
          <a:bodyPr wrap="square" rtlCol="0">
            <a:spAutoFit/>
          </a:bodyPr>
          <a:lstStyle/>
          <a:p>
            <a:pPr algn="just"/>
            <a:r>
              <a:rPr lang="it-IT" dirty="0" smtClean="0"/>
              <a:t>Joyce è l’innovatrice, l’iconoclasta, colei che non esita a buttare nel cestino un numero appena finito e a ricominciare da capo, lavorando tutta la notte, per produrre esattamente quello che vuole: Joyce si presenta come </a:t>
            </a:r>
            <a:r>
              <a:rPr lang="mr-IN" dirty="0" smtClean="0"/>
              <a:t>–</a:t>
            </a:r>
            <a:r>
              <a:rPr lang="it-IT" dirty="0" smtClean="0"/>
              <a:t> è </a:t>
            </a:r>
            <a:r>
              <a:rPr lang="mr-IN" dirty="0" smtClean="0"/>
              <a:t>–</a:t>
            </a:r>
            <a:r>
              <a:rPr lang="it-IT" dirty="0" smtClean="0"/>
              <a:t> una persona impulsiva, impetuosa, audace, per la quale non c’è nulla di sacro. </a:t>
            </a:r>
          </a:p>
          <a:p>
            <a:pPr algn="just"/>
            <a:r>
              <a:rPr lang="it-IT" dirty="0" smtClean="0"/>
              <a:t>Io, Janna, sono classica e cauta, prudente e conservatrice </a:t>
            </a:r>
            <a:r>
              <a:rPr lang="mr-IN" dirty="0" smtClean="0"/>
              <a:t>–</a:t>
            </a:r>
            <a:r>
              <a:rPr lang="it-IT" dirty="0" smtClean="0"/>
              <a:t> questa è l’immagine che offro di me e quello che penso di me.</a:t>
            </a:r>
          </a:p>
          <a:p>
            <a:r>
              <a:rPr lang="it-IT" dirty="0" smtClean="0"/>
              <a:t>p. 23</a:t>
            </a:r>
          </a:p>
          <a:p>
            <a:pPr algn="just"/>
            <a:r>
              <a:rPr lang="it-IT" dirty="0"/>
              <a:t>Ho cominciato quando la rivista usciva ancora nel vecchio formato, ho partecipato a tre cambiamenti, e il secondo di questi è stato in parte opera mia. Abbiamo fatto tutto io e Joyce. E io ci lavoro da prima: Joyce è arrivata, come direttrice di produzione, a metà degli anni sessanta, e io ero già lì da quindici o vent’anni, e avevo lavorato in tutti i reparti. Se c’è qualcuno che può dire di </a:t>
            </a:r>
            <a:r>
              <a:rPr lang="it-IT" i="1" dirty="0"/>
              <a:t>essere Lilith</a:t>
            </a:r>
            <a:r>
              <a:rPr lang="it-IT" dirty="0"/>
              <a:t>, questa sono io.</a:t>
            </a:r>
          </a:p>
          <a:p>
            <a:r>
              <a:rPr lang="it-IT" dirty="0"/>
              <a:t>p. 44</a:t>
            </a:r>
          </a:p>
          <a:p>
            <a:endParaRPr lang="it-IT" dirty="0"/>
          </a:p>
        </p:txBody>
      </p:sp>
      <p:pic>
        <p:nvPicPr>
          <p:cNvPr id="5" name="Immagine 4"/>
          <p:cNvPicPr>
            <a:picLocks noChangeAspect="1"/>
          </p:cNvPicPr>
          <p:nvPr/>
        </p:nvPicPr>
        <p:blipFill>
          <a:blip r:embed="rId2"/>
          <a:stretch>
            <a:fillRect/>
          </a:stretch>
        </p:blipFill>
        <p:spPr>
          <a:xfrm>
            <a:off x="5357460" y="4368181"/>
            <a:ext cx="3378200" cy="2413000"/>
          </a:xfrm>
          <a:prstGeom prst="rect">
            <a:avLst/>
          </a:prstGeom>
        </p:spPr>
      </p:pic>
      <p:sp>
        <p:nvSpPr>
          <p:cNvPr id="6" name="CasellaDiTesto 5"/>
          <p:cNvSpPr txBox="1"/>
          <p:nvPr/>
        </p:nvSpPr>
        <p:spPr>
          <a:xfrm>
            <a:off x="379646" y="4520460"/>
            <a:ext cx="4542903" cy="1754327"/>
          </a:xfrm>
          <a:prstGeom prst="rect">
            <a:avLst/>
          </a:prstGeom>
          <a:noFill/>
        </p:spPr>
        <p:txBody>
          <a:bodyPr wrap="square" rtlCol="0">
            <a:spAutoFit/>
          </a:bodyPr>
          <a:lstStyle/>
          <a:p>
            <a:r>
              <a:rPr lang="is-IS" dirty="0"/>
              <a:t>È</a:t>
            </a:r>
            <a:r>
              <a:rPr lang="it-IT" dirty="0" smtClean="0"/>
              <a:t> stata Joyce a creare Lilith, ma se continuerà a non venire al lavoro per giorni di fila, l’acqua si chiuderà sulla sua testa [</a:t>
            </a:r>
            <a:r>
              <a:rPr lang="is-IS" dirty="0" smtClean="0"/>
              <a:t>…]</a:t>
            </a:r>
          </a:p>
          <a:p>
            <a:r>
              <a:rPr lang="it-IT" dirty="0" smtClean="0"/>
              <a:t>O</a:t>
            </a:r>
            <a:r>
              <a:rPr lang="is-IS" dirty="0" smtClean="0"/>
              <a:t>ra Joyce sta uscendo dalla mia vita, e io soffro.</a:t>
            </a:r>
          </a:p>
          <a:p>
            <a:r>
              <a:rPr lang="is-IS" dirty="0" smtClean="0"/>
              <a:t>p. 81</a:t>
            </a:r>
            <a:endParaRPr lang="it-IT" dirty="0"/>
          </a:p>
        </p:txBody>
      </p:sp>
      <p:sp>
        <p:nvSpPr>
          <p:cNvPr id="4" name="CasellaDiTesto 3"/>
          <p:cNvSpPr txBox="1"/>
          <p:nvPr/>
        </p:nvSpPr>
        <p:spPr>
          <a:xfrm>
            <a:off x="1347486" y="5951620"/>
            <a:ext cx="3189373" cy="646331"/>
          </a:xfrm>
          <a:prstGeom prst="rect">
            <a:avLst/>
          </a:prstGeom>
          <a:noFill/>
        </p:spPr>
        <p:txBody>
          <a:bodyPr wrap="square" rtlCol="0">
            <a:spAutoFit/>
          </a:bodyPr>
          <a:lstStyle/>
          <a:p>
            <a:pPr algn="ctr"/>
            <a:r>
              <a:rPr lang="it-IT" dirty="0" smtClean="0">
                <a:solidFill>
                  <a:srgbClr val="FF6600"/>
                </a:solidFill>
              </a:rPr>
              <a:t>L’abbandono della rivista</a:t>
            </a:r>
          </a:p>
          <a:p>
            <a:pPr algn="ctr"/>
            <a:r>
              <a:rPr lang="it-IT" dirty="0" smtClean="0">
                <a:solidFill>
                  <a:srgbClr val="FF6600"/>
                </a:solidFill>
              </a:rPr>
              <a:t>La partenza per l’America</a:t>
            </a:r>
            <a:endParaRPr lang="it-IT" dirty="0">
              <a:solidFill>
                <a:srgbClr val="FF6600"/>
              </a:solidFill>
            </a:endParaRPr>
          </a:p>
        </p:txBody>
      </p:sp>
    </p:spTree>
    <p:extLst>
      <p:ext uri="{BB962C8B-B14F-4D97-AF65-F5344CB8AC3E}">
        <p14:creationId xmlns:p14="http://schemas.microsoft.com/office/powerpoint/2010/main" val="380409759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58298"/>
            <a:ext cx="8015481" cy="452487"/>
          </a:xfrm>
        </p:spPr>
        <p:txBody>
          <a:bodyPr>
            <a:normAutofit fontScale="90000"/>
          </a:bodyPr>
          <a:lstStyle/>
          <a:p>
            <a:r>
              <a:rPr lang="it-IT" sz="3200" dirty="0" smtClean="0"/>
              <a:t>Capire i vecchi</a:t>
            </a:r>
            <a:endParaRPr lang="it-IT" sz="3200" dirty="0"/>
          </a:p>
        </p:txBody>
      </p:sp>
      <p:sp>
        <p:nvSpPr>
          <p:cNvPr id="3" name="CasellaDiTesto 2"/>
          <p:cNvSpPr txBox="1"/>
          <p:nvPr/>
        </p:nvSpPr>
        <p:spPr>
          <a:xfrm>
            <a:off x="552567" y="824076"/>
            <a:ext cx="8366044" cy="4247317"/>
          </a:xfrm>
          <a:prstGeom prst="rect">
            <a:avLst/>
          </a:prstGeom>
          <a:noFill/>
        </p:spPr>
        <p:txBody>
          <a:bodyPr wrap="square" rtlCol="0">
            <a:spAutoFit/>
          </a:bodyPr>
          <a:lstStyle/>
          <a:p>
            <a:pPr algn="just"/>
            <a:r>
              <a:rPr lang="it-IT" dirty="0" smtClean="0"/>
              <a:t>Ho capito che stavo sperimentando il tempo come fanno i vecchi, o i molto giovani. [</a:t>
            </a:r>
            <a:r>
              <a:rPr lang="is-IS" dirty="0" smtClean="0"/>
              <a:t>…]</a:t>
            </a:r>
          </a:p>
          <a:p>
            <a:pPr algn="just"/>
            <a:endParaRPr lang="is-IS" dirty="0"/>
          </a:p>
          <a:p>
            <a:pPr algn="just"/>
            <a:r>
              <a:rPr lang="it-IT" dirty="0" err="1" smtClean="0"/>
              <a:t>P</a:t>
            </a:r>
            <a:r>
              <a:rPr lang="is-IS" dirty="0" smtClean="0"/>
              <a:t>otevo imparare ad assaporare veramente, lentamente, pienamente il divertimento dai vecchi, che restano seduti su una panchina a guardare la gente che passa, a osservare una foglia in equilibrio sull’orlo del marciapiede. Un vento leggero la solleva: cadrà, verrà spinta sotto le ruote di un’automobile, verrà schiacciata? </a:t>
            </a:r>
          </a:p>
          <a:p>
            <a:pPr algn="just"/>
            <a:endParaRPr lang="is-IS" dirty="0"/>
          </a:p>
          <a:p>
            <a:pPr algn="just"/>
            <a:r>
              <a:rPr lang="is-IS" dirty="0" smtClean="0"/>
              <a:t>...tutti questi vecchietti ai quali sorrido... </a:t>
            </a:r>
            <a:r>
              <a:rPr lang="it-IT" dirty="0" smtClean="0"/>
              <a:t>C</a:t>
            </a:r>
            <a:r>
              <a:rPr lang="is-IS" dirty="0" smtClean="0"/>
              <a:t>apisco dall’attenzione con cui si chinano a spingere il carrello della spesa sul marciapiede, da come si appoggiano a un lampione per rimettersi in equilibrio, quanto sia precario, per loro, anche il semplice fatto di tenersi in piedi...</a:t>
            </a:r>
          </a:p>
          <a:p>
            <a:pPr algn="just"/>
            <a:r>
              <a:rPr lang="is-IS" dirty="0" smtClean="0"/>
              <a:t>La solitudine, la capacità di star soli, questa gran dote dipende dalla salute...</a:t>
            </a:r>
          </a:p>
          <a:p>
            <a:pPr algn="just"/>
            <a:r>
              <a:rPr lang="it-IT" i="1" dirty="0" smtClean="0"/>
              <a:t>c</a:t>
            </a:r>
            <a:r>
              <a:rPr lang="is-IS" i="1" dirty="0" smtClean="0"/>
              <a:t>he previlegio, che cosa meravigliosa, impagabile, non aver bisogno di assistenza, poter fare da soli.</a:t>
            </a:r>
          </a:p>
          <a:p>
            <a:pPr algn="just"/>
            <a:r>
              <a:rPr lang="is-IS" dirty="0" smtClean="0"/>
              <a:t>pp. 168 - 69</a:t>
            </a:r>
            <a:endParaRPr lang="it-IT" dirty="0"/>
          </a:p>
        </p:txBody>
      </p:sp>
      <p:pic>
        <p:nvPicPr>
          <p:cNvPr id="4" name="Immagine 3"/>
          <p:cNvPicPr>
            <a:picLocks noChangeAspect="1"/>
          </p:cNvPicPr>
          <p:nvPr/>
        </p:nvPicPr>
        <p:blipFill>
          <a:blip r:embed="rId2"/>
          <a:stretch>
            <a:fillRect/>
          </a:stretch>
        </p:blipFill>
        <p:spPr>
          <a:xfrm>
            <a:off x="2984200" y="4594663"/>
            <a:ext cx="3152192" cy="2097640"/>
          </a:xfrm>
          <a:prstGeom prst="rect">
            <a:avLst/>
          </a:prstGeom>
        </p:spPr>
      </p:pic>
    </p:spTree>
    <p:extLst>
      <p:ext uri="{BB962C8B-B14F-4D97-AF65-F5344CB8AC3E}">
        <p14:creationId xmlns:p14="http://schemas.microsoft.com/office/powerpoint/2010/main" val="777362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2569"/>
            <a:ext cx="7957316" cy="588217"/>
          </a:xfrm>
        </p:spPr>
        <p:txBody>
          <a:bodyPr>
            <a:normAutofit/>
          </a:bodyPr>
          <a:lstStyle/>
          <a:p>
            <a:r>
              <a:rPr lang="it-IT" sz="3200" dirty="0" smtClean="0"/>
              <a:t>Il cancro</a:t>
            </a:r>
            <a:endParaRPr lang="it-IT" sz="3200" dirty="0"/>
          </a:p>
        </p:txBody>
      </p:sp>
      <p:sp>
        <p:nvSpPr>
          <p:cNvPr id="3" name="CasellaDiTesto 2"/>
          <p:cNvSpPr txBox="1"/>
          <p:nvPr/>
        </p:nvSpPr>
        <p:spPr>
          <a:xfrm>
            <a:off x="534754" y="610786"/>
            <a:ext cx="7968586" cy="5078314"/>
          </a:xfrm>
          <a:prstGeom prst="rect">
            <a:avLst/>
          </a:prstGeom>
          <a:noFill/>
        </p:spPr>
        <p:txBody>
          <a:bodyPr wrap="square" rtlCol="0">
            <a:spAutoFit/>
          </a:bodyPr>
          <a:lstStyle/>
          <a:p>
            <a:pPr algn="just"/>
            <a:r>
              <a:rPr lang="it-IT" dirty="0" err="1" smtClean="0"/>
              <a:t>Maudie</a:t>
            </a:r>
            <a:r>
              <a:rPr lang="it-IT" dirty="0" smtClean="0"/>
              <a:t> è malata. Ha un aspetto orribile. </a:t>
            </a:r>
            <a:r>
              <a:rPr lang="is-IS" dirty="0"/>
              <a:t>È</a:t>
            </a:r>
            <a:r>
              <a:rPr lang="it-IT" dirty="0" smtClean="0"/>
              <a:t> seduta davanti a me, con le tende tirate in pieno giorno per impedirmi di vederla bene in faccia, ma io sento il suo respiro affannoso quando cambia posizione, vedo le sue mani salire allo stomaco come per proteggerlo. Beve il suo tè a piccoli sorsi, come se fosse veleno, poi all’improvviso, comincia a buttarne giù una tazza dopo l’altra, come se volesse lavar via qualcosa.</a:t>
            </a:r>
          </a:p>
          <a:p>
            <a:pPr algn="just"/>
            <a:r>
              <a:rPr lang="it-IT" dirty="0" smtClean="0"/>
              <a:t>p. 178 </a:t>
            </a:r>
            <a:endParaRPr lang="it-IT" dirty="0"/>
          </a:p>
          <a:p>
            <a:pPr algn="just"/>
            <a:r>
              <a:rPr lang="it-IT" dirty="0" smtClean="0"/>
              <a:t>Ci sono voluti dieci giorni, e intanto </a:t>
            </a:r>
            <a:r>
              <a:rPr lang="it-IT" dirty="0" err="1" smtClean="0"/>
              <a:t>Maudie</a:t>
            </a:r>
            <a:r>
              <a:rPr lang="it-IT" dirty="0" smtClean="0"/>
              <a:t> è quasi impazzita di paura. Lo sa che c’è qualcosa di grave. Il grande dottore ha scritto al piccolo dottore. Vera gli ha telefonato. Poi ha telefonato a me: </a:t>
            </a:r>
            <a:r>
              <a:rPr lang="it-IT" dirty="0" err="1" smtClean="0"/>
              <a:t>Maudie</a:t>
            </a:r>
            <a:r>
              <a:rPr lang="it-IT" dirty="0" smtClean="0"/>
              <a:t> ha un cancro allo stomaco.</a:t>
            </a:r>
          </a:p>
          <a:p>
            <a:pPr algn="just"/>
            <a:r>
              <a:rPr lang="it-IT" dirty="0" smtClean="0"/>
              <a:t>p. 182</a:t>
            </a:r>
            <a:endParaRPr lang="it-IT" dirty="0"/>
          </a:p>
          <a:p>
            <a:pPr algn="just"/>
            <a:r>
              <a:rPr lang="is-IS" dirty="0"/>
              <a:t>È</a:t>
            </a:r>
            <a:r>
              <a:rPr lang="it-IT" dirty="0" smtClean="0"/>
              <a:t> stata ricoverata in un grande ospedale, nuovissimo, in una stanza a quattro letti, e sta usufruendo del miglior trattamento possibile, farmaci nuovissimi, cure modernissime. </a:t>
            </a:r>
            <a:r>
              <a:rPr lang="is-IS" dirty="0" smtClean="0"/>
              <a:t>È </a:t>
            </a:r>
            <a:r>
              <a:rPr lang="it-IT" dirty="0" smtClean="0"/>
              <a:t>circondata da sollecitudine, tatto, gentilezza. Eccola lì, povera </a:t>
            </a:r>
            <a:r>
              <a:rPr lang="it-IT" dirty="0" err="1" smtClean="0"/>
              <a:t>Maudie</a:t>
            </a:r>
            <a:r>
              <a:rPr lang="it-IT" dirty="0" smtClean="0"/>
              <a:t>, una minuscola vecchina gialla e arrabbiata, la alzano a sedere sul letto, la sistemano in poltrona con tanti cuscini, le danno da mangiare, le somministrano medicine, e lei non fa che ribellarsi, infuriarsi, borbottare, maledire</a:t>
            </a:r>
            <a:r>
              <a:rPr lang="is-IS" dirty="0" smtClean="0"/>
              <a:t>… eppure tutti le vogliono bene.</a:t>
            </a:r>
          </a:p>
          <a:p>
            <a:pPr algn="just"/>
            <a:r>
              <a:rPr lang="is-IS" dirty="0" smtClean="0"/>
              <a:t>p. 216</a:t>
            </a:r>
            <a:endParaRPr lang="it-IT" dirty="0"/>
          </a:p>
        </p:txBody>
      </p:sp>
      <p:pic>
        <p:nvPicPr>
          <p:cNvPr id="4" name="Immagine 3"/>
          <p:cNvPicPr>
            <a:picLocks noChangeAspect="1"/>
          </p:cNvPicPr>
          <p:nvPr/>
        </p:nvPicPr>
        <p:blipFill>
          <a:blip r:embed="rId2"/>
          <a:stretch>
            <a:fillRect/>
          </a:stretch>
        </p:blipFill>
        <p:spPr>
          <a:xfrm>
            <a:off x="3090838" y="5121431"/>
            <a:ext cx="2463908" cy="1639619"/>
          </a:xfrm>
          <a:prstGeom prst="rect">
            <a:avLst/>
          </a:prstGeom>
        </p:spPr>
      </p:pic>
    </p:spTree>
    <p:extLst>
      <p:ext uri="{BB962C8B-B14F-4D97-AF65-F5344CB8AC3E}">
        <p14:creationId xmlns:p14="http://schemas.microsoft.com/office/powerpoint/2010/main" val="422269345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705268" cy="442792"/>
          </a:xfrm>
        </p:spPr>
        <p:txBody>
          <a:bodyPr>
            <a:normAutofit fontScale="90000"/>
          </a:bodyPr>
          <a:lstStyle/>
          <a:p>
            <a:r>
              <a:rPr lang="it-IT" sz="3200" dirty="0" smtClean="0"/>
              <a:t>La fine</a:t>
            </a:r>
            <a:endParaRPr lang="it-IT" sz="3200" dirty="0"/>
          </a:p>
        </p:txBody>
      </p:sp>
      <p:sp>
        <p:nvSpPr>
          <p:cNvPr id="3" name="CasellaDiTesto 2"/>
          <p:cNvSpPr txBox="1"/>
          <p:nvPr/>
        </p:nvSpPr>
        <p:spPr>
          <a:xfrm>
            <a:off x="348988" y="820751"/>
            <a:ext cx="8397551" cy="5909311"/>
          </a:xfrm>
          <a:prstGeom prst="rect">
            <a:avLst/>
          </a:prstGeom>
          <a:noFill/>
        </p:spPr>
        <p:txBody>
          <a:bodyPr wrap="square" rtlCol="0">
            <a:spAutoFit/>
          </a:bodyPr>
          <a:lstStyle/>
          <a:p>
            <a:pPr algn="just"/>
            <a:r>
              <a:rPr lang="it-IT" dirty="0" smtClean="0"/>
              <a:t>Ho osservato attentamente </a:t>
            </a:r>
            <a:r>
              <a:rPr lang="it-IT" dirty="0" err="1" smtClean="0"/>
              <a:t>Maudie</a:t>
            </a:r>
            <a:r>
              <a:rPr lang="it-IT" dirty="0" smtClean="0"/>
              <a:t> alla ricerca di qualche segno dell’inizio della “terza fase”. Mi è sembrata arrabbiata come sempre. Forse ci sono solo due fasi, quella del, Non è giusto!, che di certo è la fase della rabbia; e quella dell’accettazione. Oh, ti prego, fa che </a:t>
            </a:r>
            <a:r>
              <a:rPr lang="it-IT" dirty="0" err="1" smtClean="0"/>
              <a:t>Maudie</a:t>
            </a:r>
            <a:r>
              <a:rPr lang="it-IT" dirty="0" smtClean="0"/>
              <a:t> accetti la sua sorte, e che l’accetti presto! C’è qualcosa di terribile nel vedere questa vecchissima donna morire così, come se la sorte la stesse tradendo.</a:t>
            </a:r>
          </a:p>
          <a:p>
            <a:pPr algn="just"/>
            <a:r>
              <a:rPr lang="it-IT" dirty="0" smtClean="0"/>
              <a:t>p. 227</a:t>
            </a:r>
          </a:p>
          <a:p>
            <a:pPr algn="just"/>
            <a:r>
              <a:rPr lang="it-IT" dirty="0" smtClean="0"/>
              <a:t>Le infermiere vanno e vengono, la osservano attentamente, la famosa “sorveglianza”. Ora le somministrano dosi tremende della pozione analgesica. </a:t>
            </a:r>
            <a:r>
              <a:rPr lang="it-IT" dirty="0" err="1" smtClean="0"/>
              <a:t>Maudie</a:t>
            </a:r>
            <a:r>
              <a:rPr lang="it-IT" dirty="0" smtClean="0"/>
              <a:t> non è certo lucida, ma una cosa di certo non è: in coma. </a:t>
            </a:r>
            <a:r>
              <a:rPr lang="it-IT" dirty="0" err="1" smtClean="0"/>
              <a:t>Maudie</a:t>
            </a:r>
            <a:r>
              <a:rPr lang="it-IT" dirty="0" smtClean="0"/>
              <a:t> non è rassegnata, non accetta la morte, non c’è nulla, nel suo atteggiamento, di simile alla rassegnazione e all’accettazione. [</a:t>
            </a:r>
            <a:r>
              <a:rPr lang="is-IS" dirty="0" smtClean="0"/>
              <a:t>…]</a:t>
            </a:r>
            <a:endParaRPr lang="it-IT" dirty="0" smtClean="0"/>
          </a:p>
          <a:p>
            <a:pPr algn="just"/>
            <a:endParaRPr lang="it-IT" dirty="0" smtClean="0"/>
          </a:p>
          <a:p>
            <a:pPr algn="just"/>
            <a:r>
              <a:rPr lang="it-IT" dirty="0" smtClean="0"/>
              <a:t>Oh Dio, se solo </a:t>
            </a:r>
            <a:r>
              <a:rPr lang="it-IT" dirty="0" err="1" smtClean="0"/>
              <a:t>Maudie</a:t>
            </a:r>
            <a:r>
              <a:rPr lang="it-IT" dirty="0" smtClean="0"/>
              <a:t> morisse, se solo morisse. Ma naturalmente io </a:t>
            </a:r>
            <a:r>
              <a:rPr lang="it-IT" i="1" dirty="0" smtClean="0"/>
              <a:t>so</a:t>
            </a:r>
            <a:r>
              <a:rPr lang="it-IT" dirty="0" smtClean="0"/>
              <a:t> che questo è sbagliato. Quello che penso ora è, è possibile che a stabilire il tempo, il ritmo della morte non sia il corpo, non sia quel tumore allo stomaco che aumenta di volume a ogni respiro, ma il bisogno della </a:t>
            </a:r>
            <a:r>
              <a:rPr lang="it-IT" dirty="0" err="1" smtClean="0"/>
              <a:t>Maudie</a:t>
            </a:r>
            <a:r>
              <a:rPr lang="it-IT" dirty="0" smtClean="0"/>
              <a:t> che non vuol morire di adattarsi – a che cosa? Chi può sapere quali enormi processi stiano avendo luogo là, dietro la testa ciondolante di </a:t>
            </a:r>
            <a:r>
              <a:rPr lang="it-IT" dirty="0" err="1" smtClean="0"/>
              <a:t>Maudie</a:t>
            </a:r>
            <a:r>
              <a:rPr lang="it-IT" dirty="0" smtClean="0"/>
              <a:t>, dietro quegli occhi cupi, accigliati. Io credo che </a:t>
            </a:r>
            <a:r>
              <a:rPr lang="it-IT" dirty="0" err="1" smtClean="0"/>
              <a:t>Maudie</a:t>
            </a:r>
            <a:r>
              <a:rPr lang="it-IT" dirty="0" smtClean="0"/>
              <a:t> morirà quando questi processi saranno giunti alla fine. Ecco perché non sosterrei mai l’eutanasia, o almeno, non senza infinite precauzioni.</a:t>
            </a:r>
          </a:p>
          <a:p>
            <a:pPr algn="just"/>
            <a:r>
              <a:rPr lang="it-IT" dirty="0" smtClean="0"/>
              <a:t>p. 246</a:t>
            </a:r>
          </a:p>
        </p:txBody>
      </p:sp>
    </p:spTree>
    <p:extLst>
      <p:ext uri="{BB962C8B-B14F-4D97-AF65-F5344CB8AC3E}">
        <p14:creationId xmlns:p14="http://schemas.microsoft.com/office/powerpoint/2010/main" val="352741230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80738"/>
            <a:ext cx="7986398" cy="617302"/>
          </a:xfrm>
        </p:spPr>
        <p:txBody>
          <a:bodyPr>
            <a:normAutofit/>
          </a:bodyPr>
          <a:lstStyle/>
          <a:p>
            <a:r>
              <a:rPr lang="it-IT" sz="3200" dirty="0" smtClean="0"/>
              <a:t>Senza </a:t>
            </a:r>
            <a:r>
              <a:rPr lang="it-IT" sz="3200" dirty="0" err="1" smtClean="0"/>
              <a:t>Maudie</a:t>
            </a:r>
            <a:endParaRPr lang="it-IT" sz="3200" dirty="0"/>
          </a:p>
        </p:txBody>
      </p:sp>
      <p:sp>
        <p:nvSpPr>
          <p:cNvPr id="3" name="CasellaDiTesto 2"/>
          <p:cNvSpPr txBox="1"/>
          <p:nvPr/>
        </p:nvSpPr>
        <p:spPr>
          <a:xfrm>
            <a:off x="185764" y="591395"/>
            <a:ext cx="8839483" cy="4524316"/>
          </a:xfrm>
          <a:prstGeom prst="rect">
            <a:avLst/>
          </a:prstGeom>
          <a:noFill/>
        </p:spPr>
        <p:txBody>
          <a:bodyPr wrap="square" rtlCol="0">
            <a:spAutoFit/>
          </a:bodyPr>
          <a:lstStyle/>
          <a:p>
            <a:r>
              <a:rPr lang="it-IT" dirty="0" err="1" smtClean="0"/>
              <a:t>Maudie</a:t>
            </a:r>
            <a:r>
              <a:rPr lang="it-IT" dirty="0" smtClean="0"/>
              <a:t> è morta ieri notte.</a:t>
            </a:r>
          </a:p>
          <a:p>
            <a:endParaRPr lang="it-IT" dirty="0"/>
          </a:p>
          <a:p>
            <a:pPr algn="just"/>
            <a:r>
              <a:rPr lang="it-IT" dirty="0" smtClean="0"/>
              <a:t>Negli ultimi giorni, ad assistere </a:t>
            </a:r>
            <a:r>
              <a:rPr lang="it-IT" dirty="0" err="1" smtClean="0"/>
              <a:t>Maudie</a:t>
            </a:r>
            <a:r>
              <a:rPr lang="it-IT" dirty="0" smtClean="0"/>
              <a:t> c’era un’infermierina scura. Non di colore, una ragazza bianca con gli occhi e i capelli scuri. Una ragazza vaga, distratta, di animo gentile. Andava avanti e indietro dalla stanza di </a:t>
            </a:r>
            <a:r>
              <a:rPr lang="it-IT" dirty="0" err="1" smtClean="0"/>
              <a:t>Maudie</a:t>
            </a:r>
            <a:r>
              <a:rPr lang="it-IT" dirty="0" smtClean="0"/>
              <a:t>, mi aiutava a sollevarla, a distenderla, ogni tanto mi portava una tazza di tè.</a:t>
            </a:r>
          </a:p>
          <a:p>
            <a:pPr algn="just"/>
            <a:r>
              <a:rPr lang="it-IT" dirty="0" smtClean="0"/>
              <a:t>p. 247</a:t>
            </a:r>
          </a:p>
          <a:p>
            <a:pPr algn="just"/>
            <a:r>
              <a:rPr lang="it-IT" dirty="0" smtClean="0"/>
              <a:t>L’ultima cosa che aveva detto era, “Aspettate un momento, aspettate un momento,” quando l’avevano lasciata, perché erano state costrette a lasciarla, con tante altre malate di cui prendersi cura.</a:t>
            </a:r>
          </a:p>
          <a:p>
            <a:pPr algn="just"/>
            <a:r>
              <a:rPr lang="it-IT" dirty="0" smtClean="0"/>
              <a:t>“Aspettate un momento”, aveva mormorato, o esclamato, o gridato, mentre la vita continuava, lasciandola indietro, ma la vita non le aveva badato ed era andata oltre.</a:t>
            </a:r>
          </a:p>
          <a:p>
            <a:pPr algn="just"/>
            <a:r>
              <a:rPr lang="it-IT" dirty="0" smtClean="0"/>
              <a:t>Non mi sorprenderebbe affatto che </a:t>
            </a:r>
            <a:r>
              <a:rPr lang="it-IT" dirty="0" err="1" smtClean="0"/>
              <a:t>Maudie</a:t>
            </a:r>
            <a:r>
              <a:rPr lang="it-IT" dirty="0" smtClean="0"/>
              <a:t> sia morta di – be’, sì, di rabbia. Janna non c’era, ma d’altra parte non c’era mai! – e quelle infermiere di colore, guardatele, vanno e vengono, non hanno tempo per me</a:t>
            </a:r>
            <a:r>
              <a:rPr lang="is-IS" dirty="0" smtClean="0"/>
              <a:t>… probabilmente Maudie era morta così.</a:t>
            </a:r>
          </a:p>
          <a:p>
            <a:pPr algn="just"/>
            <a:r>
              <a:rPr lang="is-IS" dirty="0" smtClean="0"/>
              <a:t>pp. 248- 49</a:t>
            </a:r>
            <a:endParaRPr lang="it-IT" dirty="0"/>
          </a:p>
        </p:txBody>
      </p:sp>
      <p:pic>
        <p:nvPicPr>
          <p:cNvPr id="4" name="Immagine 3"/>
          <p:cNvPicPr>
            <a:picLocks noChangeAspect="1"/>
          </p:cNvPicPr>
          <p:nvPr/>
        </p:nvPicPr>
        <p:blipFill>
          <a:blip r:embed="rId2"/>
          <a:stretch>
            <a:fillRect/>
          </a:stretch>
        </p:blipFill>
        <p:spPr>
          <a:xfrm>
            <a:off x="1775139" y="4900518"/>
            <a:ext cx="3149485" cy="1763712"/>
          </a:xfrm>
          <a:prstGeom prst="rect">
            <a:avLst/>
          </a:prstGeom>
        </p:spPr>
      </p:pic>
      <p:sp>
        <p:nvSpPr>
          <p:cNvPr id="5" name="CasellaDiTesto 4"/>
          <p:cNvSpPr txBox="1"/>
          <p:nvPr/>
        </p:nvSpPr>
        <p:spPr>
          <a:xfrm>
            <a:off x="5477191" y="4992925"/>
            <a:ext cx="3140902" cy="1754327"/>
          </a:xfrm>
          <a:prstGeom prst="rect">
            <a:avLst/>
          </a:prstGeom>
          <a:noFill/>
        </p:spPr>
        <p:txBody>
          <a:bodyPr wrap="square" rtlCol="0">
            <a:spAutoFit/>
          </a:bodyPr>
          <a:lstStyle/>
          <a:p>
            <a:r>
              <a:rPr lang="it-IT" dirty="0" smtClean="0"/>
              <a:t>Una delle ragazze mi ha portato una tazza di tè.</a:t>
            </a:r>
          </a:p>
          <a:p>
            <a:r>
              <a:rPr lang="it-IT" dirty="0" smtClean="0"/>
              <a:t>Quando un paziente muore, alle persone care, ai parenti, viene offerta una tazza di tè. Ed è giusto così.</a:t>
            </a:r>
            <a:endParaRPr lang="it-IT" dirty="0"/>
          </a:p>
        </p:txBody>
      </p:sp>
    </p:spTree>
    <p:extLst>
      <p:ext uri="{BB962C8B-B14F-4D97-AF65-F5344CB8AC3E}">
        <p14:creationId xmlns:p14="http://schemas.microsoft.com/office/powerpoint/2010/main" val="84151246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4447" y="203572"/>
            <a:ext cx="7976704" cy="452487"/>
          </a:xfrm>
        </p:spPr>
        <p:txBody>
          <a:bodyPr>
            <a:normAutofit fontScale="90000"/>
          </a:bodyPr>
          <a:lstStyle/>
          <a:p>
            <a:r>
              <a:rPr lang="it-IT" sz="3200" dirty="0" smtClean="0"/>
              <a:t>La “liberazione” e la crescita di Janna</a:t>
            </a:r>
            <a:endParaRPr lang="it-IT" sz="3200" dirty="0"/>
          </a:p>
        </p:txBody>
      </p:sp>
      <p:sp>
        <p:nvSpPr>
          <p:cNvPr id="3" name="CasellaDiTesto 2"/>
          <p:cNvSpPr txBox="1"/>
          <p:nvPr/>
        </p:nvSpPr>
        <p:spPr>
          <a:xfrm>
            <a:off x="314025" y="707604"/>
            <a:ext cx="6716465" cy="6186310"/>
          </a:xfrm>
          <a:prstGeom prst="rect">
            <a:avLst/>
          </a:prstGeom>
          <a:noFill/>
        </p:spPr>
        <p:txBody>
          <a:bodyPr wrap="square" rtlCol="0">
            <a:spAutoFit/>
          </a:bodyPr>
          <a:lstStyle/>
          <a:p>
            <a:r>
              <a:rPr lang="it-IT" dirty="0" smtClean="0"/>
              <a:t>Oggi c’è stato il funerale di </a:t>
            </a:r>
            <a:r>
              <a:rPr lang="it-IT" dirty="0" err="1" smtClean="0"/>
              <a:t>Maudie</a:t>
            </a:r>
            <a:r>
              <a:rPr lang="it-IT" dirty="0" smtClean="0"/>
              <a:t>.</a:t>
            </a:r>
          </a:p>
          <a:p>
            <a:r>
              <a:rPr lang="it-IT" dirty="0" err="1" smtClean="0"/>
              <a:t>Maudie</a:t>
            </a:r>
            <a:r>
              <a:rPr lang="it-IT" dirty="0" smtClean="0"/>
              <a:t> ha versato per </a:t>
            </a:r>
            <a:r>
              <a:rPr lang="it-IT" dirty="0" err="1" smtClean="0"/>
              <a:t>moltim</a:t>
            </a:r>
            <a:r>
              <a:rPr lang="it-IT" dirty="0" smtClean="0"/>
              <a:t> anni dei contributi alla previdenza, per il proprio funerale. [</a:t>
            </a:r>
            <a:r>
              <a:rPr lang="is-IS" dirty="0" smtClean="0"/>
              <a:t>…]</a:t>
            </a:r>
            <a:endParaRPr lang="it-IT" dirty="0"/>
          </a:p>
          <a:p>
            <a:r>
              <a:rPr lang="it-IT" dirty="0" smtClean="0"/>
              <a:t>Oggi mi sono resa conto di non aver affatto partecipato al funerale di mia madre, né a quello di </a:t>
            </a:r>
            <a:r>
              <a:rPr lang="it-IT" dirty="0" err="1" smtClean="0"/>
              <a:t>Freddie</a:t>
            </a:r>
            <a:r>
              <a:rPr lang="it-IT" dirty="0" smtClean="0"/>
              <a:t>: ero presente, questo sì, ma niente di più. Invece ho partecipato, eccome, a quello di </a:t>
            </a:r>
            <a:r>
              <a:rPr lang="it-IT" dirty="0" err="1" smtClean="0"/>
              <a:t>Maudie</a:t>
            </a:r>
            <a:r>
              <a:rPr lang="is-IS" dirty="0" smtClean="0"/>
              <a:t>…</a:t>
            </a:r>
          </a:p>
          <a:p>
            <a:r>
              <a:rPr lang="is-IS" dirty="0" smtClean="0"/>
              <a:t>Una bella giornata di primavera, affollata di nuvole, qualche bucaneve, qualche croco nell’erba, intorno alla tomba. Un vecchio cimitero pieno di uccelli. È arrivato il clan familiare, al completo...</a:t>
            </a:r>
          </a:p>
          <a:p>
            <a:r>
              <a:rPr lang="is-IS" dirty="0" smtClean="0"/>
              <a:t>p. 252</a:t>
            </a:r>
            <a:endParaRPr lang="is-IS" dirty="0"/>
          </a:p>
          <a:p>
            <a:pPr algn="just"/>
            <a:r>
              <a:rPr lang="it-IT" dirty="0" err="1" smtClean="0"/>
              <a:t>Q</a:t>
            </a:r>
            <a:r>
              <a:rPr lang="is-IS" dirty="0" smtClean="0"/>
              <a:t>uando sono arrivata a casa, ero furiosa. Ho incominciato a girare per l’appartamento sbattendo le porte, borbottando. Come Maudie.</a:t>
            </a:r>
          </a:p>
          <a:p>
            <a:pPr algn="just"/>
            <a:r>
              <a:rPr lang="it-IT" dirty="0" smtClean="0"/>
              <a:t>Quando è tornata dall’ufficio, Jill è rimasta a guardarmi per un po’, poi si è avvicinata con calma, mi ha preso una mano, e mi ha accompagnato alla mia poltrona.</a:t>
            </a:r>
          </a:p>
          <a:p>
            <a:pPr algn="just"/>
            <a:r>
              <a:rPr lang="it-IT" dirty="0" smtClean="0"/>
              <a:t>Io sono rimasta in piedi, e lei ha allungato le mani per prendermi il cappello: Me lo sono tolto e gliel’ho dato. </a:t>
            </a:r>
          </a:p>
          <a:p>
            <a:pPr algn="just"/>
            <a:r>
              <a:rPr lang="it-IT" dirty="0" smtClean="0"/>
              <a:t>“Una delizia questo cappello, Janna,” ha detto lei:</a:t>
            </a:r>
          </a:p>
          <a:p>
            <a:pPr algn="just"/>
            <a:r>
              <a:rPr lang="it-IT" dirty="0" smtClean="0"/>
              <a:t>Ha guardato i guanti, e io me li sono tolti e glieli ho dati.</a:t>
            </a:r>
          </a:p>
          <a:p>
            <a:pPr algn="just"/>
            <a:r>
              <a:rPr lang="it-IT" dirty="0" smtClean="0"/>
              <a:t>“Deliziosi, questi guanti.” [</a:t>
            </a:r>
            <a:r>
              <a:rPr lang="is-IS" dirty="0" smtClean="0"/>
              <a:t>…]</a:t>
            </a:r>
          </a:p>
          <a:p>
            <a:pPr algn="just"/>
            <a:r>
              <a:rPr lang="is-IS" dirty="0" smtClean="0"/>
              <a:t>“Scarpe deliziose”, ha detto.</a:t>
            </a:r>
            <a:endParaRPr lang="it-IT" dirty="0" smtClean="0"/>
          </a:p>
          <a:p>
            <a:r>
              <a:rPr lang="it-IT" dirty="0" smtClean="0"/>
              <a:t>p. 254</a:t>
            </a:r>
            <a:endParaRPr lang="is-IS" dirty="0"/>
          </a:p>
        </p:txBody>
      </p:sp>
      <p:pic>
        <p:nvPicPr>
          <p:cNvPr id="4" name="Immagine 3"/>
          <p:cNvPicPr>
            <a:picLocks noChangeAspect="1"/>
          </p:cNvPicPr>
          <p:nvPr/>
        </p:nvPicPr>
        <p:blipFill>
          <a:blip r:embed="rId2"/>
          <a:stretch>
            <a:fillRect/>
          </a:stretch>
        </p:blipFill>
        <p:spPr>
          <a:xfrm>
            <a:off x="6969050" y="171240"/>
            <a:ext cx="2174950" cy="2174950"/>
          </a:xfrm>
          <a:prstGeom prst="rect">
            <a:avLst/>
          </a:prstGeom>
        </p:spPr>
      </p:pic>
      <p:pic>
        <p:nvPicPr>
          <p:cNvPr id="5" name="Immagine 4"/>
          <p:cNvPicPr>
            <a:picLocks noChangeAspect="1"/>
          </p:cNvPicPr>
          <p:nvPr/>
        </p:nvPicPr>
        <p:blipFill>
          <a:blip r:embed="rId3"/>
          <a:stretch>
            <a:fillRect/>
          </a:stretch>
        </p:blipFill>
        <p:spPr>
          <a:xfrm>
            <a:off x="7030490" y="2404360"/>
            <a:ext cx="2113510" cy="2113510"/>
          </a:xfrm>
          <a:prstGeom prst="rect">
            <a:avLst/>
          </a:prstGeom>
        </p:spPr>
      </p:pic>
      <p:pic>
        <p:nvPicPr>
          <p:cNvPr id="6" name="Immagine 5"/>
          <p:cNvPicPr>
            <a:picLocks noChangeAspect="1"/>
          </p:cNvPicPr>
          <p:nvPr/>
        </p:nvPicPr>
        <p:blipFill>
          <a:blip r:embed="rId4"/>
          <a:stretch>
            <a:fillRect/>
          </a:stretch>
        </p:blipFill>
        <p:spPr>
          <a:xfrm>
            <a:off x="7130871" y="4760274"/>
            <a:ext cx="1822499" cy="1822499"/>
          </a:xfrm>
          <a:prstGeom prst="rect">
            <a:avLst/>
          </a:prstGeom>
        </p:spPr>
      </p:pic>
    </p:spTree>
    <p:extLst>
      <p:ext uri="{BB962C8B-B14F-4D97-AF65-F5344CB8AC3E}">
        <p14:creationId xmlns:p14="http://schemas.microsoft.com/office/powerpoint/2010/main" val="406314756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287818" y="272235"/>
            <a:ext cx="5225143" cy="1569660"/>
          </a:xfrm>
          <a:prstGeom prst="rect">
            <a:avLst/>
          </a:prstGeom>
          <a:noFill/>
        </p:spPr>
        <p:txBody>
          <a:bodyPr wrap="square" rtlCol="0">
            <a:spAutoFit/>
          </a:bodyPr>
          <a:lstStyle/>
          <a:p>
            <a:pPr algn="ctr"/>
            <a:r>
              <a:rPr lang="it-IT" sz="2400" dirty="0" smtClean="0"/>
              <a:t>Come abbiamo cominciato con un ritratto di vecchia, ora chiudiamo con due immagini di giovani donne!</a:t>
            </a:r>
            <a:endParaRPr lang="it-IT" sz="2400" dirty="0" smtClean="0"/>
          </a:p>
          <a:p>
            <a:pPr algn="ctr"/>
            <a:endParaRPr lang="it-IT" sz="2400" dirty="0" smtClean="0"/>
          </a:p>
        </p:txBody>
      </p:sp>
      <p:pic>
        <p:nvPicPr>
          <p:cNvPr id="4" name="Immagine 3"/>
          <p:cNvPicPr>
            <a:picLocks noChangeAspect="1"/>
          </p:cNvPicPr>
          <p:nvPr/>
        </p:nvPicPr>
        <p:blipFill>
          <a:blip r:embed="rId2"/>
          <a:stretch>
            <a:fillRect/>
          </a:stretch>
        </p:blipFill>
        <p:spPr>
          <a:xfrm>
            <a:off x="1299016" y="1647995"/>
            <a:ext cx="2423536" cy="3839534"/>
          </a:xfrm>
          <a:prstGeom prst="rect">
            <a:avLst/>
          </a:prstGeom>
        </p:spPr>
      </p:pic>
      <p:sp>
        <p:nvSpPr>
          <p:cNvPr id="5" name="CasellaDiTesto 4"/>
          <p:cNvSpPr txBox="1"/>
          <p:nvPr/>
        </p:nvSpPr>
        <p:spPr>
          <a:xfrm>
            <a:off x="310126" y="5700659"/>
            <a:ext cx="4866459" cy="923330"/>
          </a:xfrm>
          <a:prstGeom prst="rect">
            <a:avLst/>
          </a:prstGeom>
          <a:noFill/>
        </p:spPr>
        <p:txBody>
          <a:bodyPr wrap="square" rtlCol="0">
            <a:spAutoFit/>
          </a:bodyPr>
          <a:lstStyle/>
          <a:p>
            <a:r>
              <a:rPr lang="it-IT" dirty="0" smtClean="0"/>
              <a:t>Parmigianino, </a:t>
            </a:r>
            <a:r>
              <a:rPr lang="it-IT" i="1" dirty="0" smtClean="0"/>
              <a:t>Ritratto di giovane donna</a:t>
            </a:r>
            <a:r>
              <a:rPr lang="it-IT" dirty="0" smtClean="0"/>
              <a:t>, meglio noto come l’</a:t>
            </a:r>
            <a:r>
              <a:rPr lang="it-IT" i="1" dirty="0" smtClean="0"/>
              <a:t>Antea</a:t>
            </a:r>
            <a:r>
              <a:rPr lang="it-IT" dirty="0" smtClean="0"/>
              <a:t> (1524-27), </a:t>
            </a:r>
          </a:p>
          <a:p>
            <a:r>
              <a:rPr lang="it-IT" dirty="0" smtClean="0"/>
              <a:t>Museo nazionale di Capodimonte, Napoli</a:t>
            </a:r>
            <a:endParaRPr lang="it-IT" dirty="0"/>
          </a:p>
        </p:txBody>
      </p:sp>
      <p:sp>
        <p:nvSpPr>
          <p:cNvPr id="6" name="CasellaDiTesto 5"/>
          <p:cNvSpPr txBox="1"/>
          <p:nvPr/>
        </p:nvSpPr>
        <p:spPr>
          <a:xfrm>
            <a:off x="5293002" y="5594014"/>
            <a:ext cx="2956713" cy="923330"/>
          </a:xfrm>
          <a:prstGeom prst="rect">
            <a:avLst/>
          </a:prstGeom>
          <a:noFill/>
        </p:spPr>
        <p:txBody>
          <a:bodyPr wrap="square" rtlCol="0">
            <a:spAutoFit/>
          </a:bodyPr>
          <a:lstStyle/>
          <a:p>
            <a:r>
              <a:rPr lang="it-IT" dirty="0" smtClean="0"/>
              <a:t>Modigliani, Ritratto di giovane donna (1918),</a:t>
            </a:r>
          </a:p>
          <a:p>
            <a:r>
              <a:rPr lang="it-IT" dirty="0" smtClean="0"/>
              <a:t>New Orleans </a:t>
            </a:r>
            <a:r>
              <a:rPr lang="it-IT" dirty="0" err="1" smtClean="0"/>
              <a:t>Museum</a:t>
            </a:r>
            <a:r>
              <a:rPr lang="it-IT" dirty="0" smtClean="0"/>
              <a:t> of Art </a:t>
            </a:r>
            <a:endParaRPr lang="it-IT" dirty="0"/>
          </a:p>
        </p:txBody>
      </p:sp>
      <p:pic>
        <p:nvPicPr>
          <p:cNvPr id="7" name="Immagine 6"/>
          <p:cNvPicPr>
            <a:picLocks noChangeAspect="1"/>
          </p:cNvPicPr>
          <p:nvPr/>
        </p:nvPicPr>
        <p:blipFill>
          <a:blip r:embed="rId3"/>
          <a:stretch>
            <a:fillRect/>
          </a:stretch>
        </p:blipFill>
        <p:spPr>
          <a:xfrm>
            <a:off x="5176585" y="1647995"/>
            <a:ext cx="2686637" cy="3600481"/>
          </a:xfrm>
          <a:prstGeom prst="rect">
            <a:avLst/>
          </a:prstGeom>
        </p:spPr>
      </p:pic>
    </p:spTree>
    <p:extLst>
      <p:ext uri="{BB962C8B-B14F-4D97-AF65-F5344CB8AC3E}">
        <p14:creationId xmlns:p14="http://schemas.microsoft.com/office/powerpoint/2010/main" val="165113700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1143000"/>
          </a:xfrm>
        </p:spPr>
        <p:txBody>
          <a:bodyPr>
            <a:normAutofit/>
          </a:bodyPr>
          <a:lstStyle/>
          <a:p>
            <a:r>
              <a:rPr lang="it-IT" sz="3200" dirty="0" smtClean="0"/>
              <a:t>Il senso del diario</a:t>
            </a:r>
            <a:endParaRPr lang="it-IT" sz="3200" dirty="0"/>
          </a:p>
        </p:txBody>
      </p:sp>
      <p:sp>
        <p:nvSpPr>
          <p:cNvPr id="3" name="CasellaDiTesto 2"/>
          <p:cNvSpPr txBox="1"/>
          <p:nvPr/>
        </p:nvSpPr>
        <p:spPr>
          <a:xfrm>
            <a:off x="683816" y="911686"/>
            <a:ext cx="7359159" cy="2585323"/>
          </a:xfrm>
          <a:prstGeom prst="rect">
            <a:avLst/>
          </a:prstGeom>
          <a:noFill/>
        </p:spPr>
        <p:txBody>
          <a:bodyPr wrap="square" rtlCol="0">
            <a:spAutoFit/>
          </a:bodyPr>
          <a:lstStyle/>
          <a:p>
            <a:pPr algn="just"/>
            <a:r>
              <a:rPr lang="it-IT" dirty="0" smtClean="0"/>
              <a:t>Questa prima parte è il riepilogo di circa quattro anni. Non tenevo un diario, allora. Vorrei averlo fatto. Quello che so è che ora vedo quel periodo in maniera diversa da quando lo stavo vivendo.</a:t>
            </a:r>
          </a:p>
          <a:p>
            <a:pPr algn="just"/>
            <a:r>
              <a:rPr lang="it-IT" dirty="0" smtClean="0"/>
              <a:t>La mia vita fino al momento in cui </a:t>
            </a:r>
            <a:r>
              <a:rPr lang="it-IT" dirty="0" err="1" smtClean="0"/>
              <a:t>Freddie</a:t>
            </a:r>
            <a:r>
              <a:rPr lang="it-IT" dirty="0" smtClean="0"/>
              <a:t> cominciò a morire era una cosa, poi diventò un’altra. Fino a quel momento mi ero sempre considerata una brava persona. Come tutti, voglio dire, questo lo so. Come la gente con cui lavoro, principalmente. Ora so che non mi ero mai posta la domanda di come fossi in realtà, che avevo solo preso in considerazione il giudizio degli altri.</a:t>
            </a:r>
            <a:endParaRPr lang="it-IT" dirty="0"/>
          </a:p>
          <a:p>
            <a:r>
              <a:rPr lang="it-IT" dirty="0" smtClean="0"/>
              <a:t>p. 7</a:t>
            </a:r>
            <a:endParaRPr lang="it-IT" dirty="0"/>
          </a:p>
        </p:txBody>
      </p:sp>
      <p:pic>
        <p:nvPicPr>
          <p:cNvPr id="4" name="Immagine 3"/>
          <p:cNvPicPr>
            <a:picLocks noChangeAspect="1"/>
          </p:cNvPicPr>
          <p:nvPr/>
        </p:nvPicPr>
        <p:blipFill>
          <a:blip r:embed="rId2"/>
          <a:stretch>
            <a:fillRect/>
          </a:stretch>
        </p:blipFill>
        <p:spPr>
          <a:xfrm>
            <a:off x="5161181" y="3493157"/>
            <a:ext cx="3739331" cy="2804499"/>
          </a:xfrm>
          <a:prstGeom prst="rect">
            <a:avLst/>
          </a:prstGeom>
        </p:spPr>
      </p:pic>
      <p:sp>
        <p:nvSpPr>
          <p:cNvPr id="5" name="CasellaDiTesto 4"/>
          <p:cNvSpPr txBox="1"/>
          <p:nvPr/>
        </p:nvSpPr>
        <p:spPr>
          <a:xfrm>
            <a:off x="341908" y="4167710"/>
            <a:ext cx="4363395" cy="1477328"/>
          </a:xfrm>
          <a:prstGeom prst="rect">
            <a:avLst/>
          </a:prstGeom>
          <a:noFill/>
        </p:spPr>
        <p:txBody>
          <a:bodyPr wrap="square" rtlCol="0">
            <a:spAutoFit/>
          </a:bodyPr>
          <a:lstStyle/>
          <a:p>
            <a:pPr algn="just"/>
            <a:r>
              <a:rPr lang="it-IT" dirty="0" smtClean="0"/>
              <a:t>Tutto quello che ho scritto finora è una ricapitolazione, un riepilogo. Da ora in avanti scriverò quello che succede giorno per giorno, se ci riesco.</a:t>
            </a:r>
          </a:p>
          <a:p>
            <a:r>
              <a:rPr lang="it-IT" dirty="0" smtClean="0"/>
              <a:t>p. 32</a:t>
            </a:r>
            <a:endParaRPr lang="it-IT" dirty="0"/>
          </a:p>
        </p:txBody>
      </p:sp>
    </p:spTree>
    <p:extLst>
      <p:ext uri="{BB962C8B-B14F-4D97-AF65-F5344CB8AC3E}">
        <p14:creationId xmlns:p14="http://schemas.microsoft.com/office/powerpoint/2010/main" val="412066655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1208"/>
            <a:ext cx="8229600" cy="832410"/>
          </a:xfrm>
        </p:spPr>
        <p:txBody>
          <a:bodyPr>
            <a:normAutofit/>
          </a:bodyPr>
          <a:lstStyle/>
          <a:p>
            <a:r>
              <a:rPr lang="it-IT" sz="3200" dirty="0" smtClean="0"/>
              <a:t>La malattia e la morte di </a:t>
            </a:r>
            <a:r>
              <a:rPr lang="it-IT" sz="3200" dirty="0" err="1" smtClean="0"/>
              <a:t>Freddie</a:t>
            </a:r>
            <a:endParaRPr lang="it-IT" sz="3200" dirty="0"/>
          </a:p>
        </p:txBody>
      </p:sp>
      <p:sp>
        <p:nvSpPr>
          <p:cNvPr id="3" name="CasellaDiTesto 2"/>
          <p:cNvSpPr txBox="1"/>
          <p:nvPr/>
        </p:nvSpPr>
        <p:spPr>
          <a:xfrm>
            <a:off x="567666" y="852493"/>
            <a:ext cx="8024301" cy="3970318"/>
          </a:xfrm>
          <a:prstGeom prst="rect">
            <a:avLst/>
          </a:prstGeom>
          <a:noFill/>
        </p:spPr>
        <p:txBody>
          <a:bodyPr wrap="square" rtlCol="0">
            <a:spAutoFit/>
          </a:bodyPr>
          <a:lstStyle/>
          <a:p>
            <a:pPr algn="just"/>
            <a:r>
              <a:rPr lang="it-IT" dirty="0" smtClean="0"/>
              <a:t>Quando </a:t>
            </a:r>
            <a:r>
              <a:rPr lang="it-IT" dirty="0" err="1" smtClean="0"/>
              <a:t>Freddie</a:t>
            </a:r>
            <a:r>
              <a:rPr lang="it-IT" dirty="0" smtClean="0"/>
              <a:t> cominciò a sentirsi tanto male il mio primo pensiero fu: non è giusto. Non per me, pensavo in segreto. Sapevo, anche se non con certezza, che stava morendo, ma continuavo a comportarmi come se non fosse vero. Questo non era bello. </a:t>
            </a:r>
            <a:r>
              <a:rPr lang="it-IT" dirty="0" err="1" smtClean="0"/>
              <a:t>Freddie</a:t>
            </a:r>
            <a:r>
              <a:rPr lang="it-IT" dirty="0" smtClean="0"/>
              <a:t> doveva sentirsi solo</a:t>
            </a:r>
            <a:r>
              <a:rPr lang="mr-IN" dirty="0" smtClean="0"/>
              <a:t>…</a:t>
            </a:r>
            <a:r>
              <a:rPr lang="it-IT" dirty="0" smtClean="0"/>
              <a:t>.</a:t>
            </a:r>
          </a:p>
          <a:p>
            <a:pPr algn="just"/>
            <a:endParaRPr lang="it-IT" dirty="0"/>
          </a:p>
          <a:p>
            <a:pPr algn="just"/>
            <a:r>
              <a:rPr lang="it-IT" dirty="0" smtClean="0"/>
              <a:t>La parola cancro fu pronunciata solo una volta. I medici mi dissero, Cancro, e </a:t>
            </a:r>
            <a:r>
              <a:rPr lang="it-IT" i="1" dirty="0" smtClean="0"/>
              <a:t>ora </a:t>
            </a:r>
            <a:r>
              <a:rPr lang="it-IT" dirty="0" smtClean="0"/>
              <a:t>capisco che la mia reazione fu di impedire loro di parlare, di discutere se fosse meglio dirglielo o no. Non so se glielo abbiamo detto. Non so se sapesse. Credo di sì. Quando lo ricoverarono in ospedale andai a trovarlo tutti i giorni, ma restavo là seduta con un sorriso, come ti senti? Aveva un aspetto orribile. Giallo. Ossa aguzze sotto la pelle gialla. Come un pollo lesso. Cercava di proteggermi. Ora lo capisco: perché non ero in grado di affrontare la realtà. Moglie-bambina.</a:t>
            </a:r>
          </a:p>
          <a:p>
            <a:endParaRPr lang="it-IT" dirty="0"/>
          </a:p>
          <a:p>
            <a:r>
              <a:rPr lang="it-IT" dirty="0" smtClean="0"/>
              <a:t>pp. 7-8</a:t>
            </a:r>
            <a:endParaRPr lang="it-IT" dirty="0"/>
          </a:p>
        </p:txBody>
      </p:sp>
      <p:pic>
        <p:nvPicPr>
          <p:cNvPr id="4" name="Immagine 3"/>
          <p:cNvPicPr>
            <a:picLocks noChangeAspect="1"/>
          </p:cNvPicPr>
          <p:nvPr/>
        </p:nvPicPr>
        <p:blipFill>
          <a:blip r:embed="rId2"/>
          <a:stretch>
            <a:fillRect/>
          </a:stretch>
        </p:blipFill>
        <p:spPr>
          <a:xfrm>
            <a:off x="2819670" y="4408166"/>
            <a:ext cx="4043784" cy="2264519"/>
          </a:xfrm>
          <a:prstGeom prst="rect">
            <a:avLst/>
          </a:prstGeom>
        </p:spPr>
      </p:pic>
    </p:spTree>
    <p:extLst>
      <p:ext uri="{BB962C8B-B14F-4D97-AF65-F5344CB8AC3E}">
        <p14:creationId xmlns:p14="http://schemas.microsoft.com/office/powerpoint/2010/main" val="2749382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268"/>
            <a:ext cx="8229600" cy="1143000"/>
          </a:xfrm>
        </p:spPr>
        <p:txBody>
          <a:bodyPr>
            <a:normAutofit/>
          </a:bodyPr>
          <a:lstStyle/>
          <a:p>
            <a:r>
              <a:rPr lang="it-IT" sz="3200" dirty="0" smtClean="0"/>
              <a:t>Janna, donna bella ed elegante</a:t>
            </a:r>
            <a:endParaRPr lang="it-IT" sz="3200" dirty="0"/>
          </a:p>
        </p:txBody>
      </p:sp>
      <p:sp>
        <p:nvSpPr>
          <p:cNvPr id="3" name="CasellaDiTesto 2"/>
          <p:cNvSpPr txBox="1"/>
          <p:nvPr/>
        </p:nvSpPr>
        <p:spPr>
          <a:xfrm>
            <a:off x="260501" y="1096696"/>
            <a:ext cx="4916961" cy="5355313"/>
          </a:xfrm>
          <a:prstGeom prst="rect">
            <a:avLst/>
          </a:prstGeom>
          <a:noFill/>
        </p:spPr>
        <p:txBody>
          <a:bodyPr wrap="square" rtlCol="0">
            <a:spAutoFit/>
          </a:bodyPr>
          <a:lstStyle/>
          <a:p>
            <a:pPr algn="just"/>
            <a:r>
              <a:rPr lang="it-IT" dirty="0" smtClean="0"/>
              <a:t>Ora a volte mi sembra che questa sia stata la migliore cosa della mia vita </a:t>
            </a:r>
            <a:r>
              <a:rPr lang="mr-IN" dirty="0" smtClean="0"/>
              <a:t>–</a:t>
            </a:r>
            <a:r>
              <a:rPr lang="it-IT" dirty="0" smtClean="0"/>
              <a:t> andare in ufficio la mattina, conscia del mio bell’aspetto. Tutti lo notavano, che cosa indossavo, come. Attendevo con impazienza il momento in cui avrei aperto la porta e avrei attraversato l’ufficio delle dattilografe, con le ragazze che sorridevano invidiose. E poi gli uffici della direzione, con le ragazze che mi guardavano ammirate desiderando di avere il mio buon gusto. Be’, se non altro questa è una cosa che ho sempre avuto. Mi comperavo tre, quattro vestiti alla settimana. Li indossavo una volta o due, poi li regalavo. Mia sorella li prendeva per passarli a chi ne aveva bisogno. Così il mio non era uno spreco. Naturalmente questo succedeva prima che Joyce mi prendesse sotto la sua ala e mi insegnasse a vestirmi sul serio </a:t>
            </a:r>
            <a:r>
              <a:rPr lang="mr-IN" dirty="0" smtClean="0"/>
              <a:t>–</a:t>
            </a:r>
            <a:r>
              <a:rPr lang="it-IT" dirty="0" smtClean="0"/>
              <a:t> stile, non semplicemente moda.</a:t>
            </a:r>
          </a:p>
          <a:p>
            <a:r>
              <a:rPr lang="it-IT" dirty="0" smtClean="0"/>
              <a:t>p. 9</a:t>
            </a:r>
            <a:endParaRPr lang="it-IT" dirty="0"/>
          </a:p>
        </p:txBody>
      </p:sp>
      <p:pic>
        <p:nvPicPr>
          <p:cNvPr id="4" name="Immagine 3"/>
          <p:cNvPicPr>
            <a:picLocks noChangeAspect="1"/>
          </p:cNvPicPr>
          <p:nvPr/>
        </p:nvPicPr>
        <p:blipFill>
          <a:blip r:embed="rId2"/>
          <a:stretch>
            <a:fillRect/>
          </a:stretch>
        </p:blipFill>
        <p:spPr>
          <a:xfrm>
            <a:off x="5402602" y="1794000"/>
            <a:ext cx="3529741" cy="3529741"/>
          </a:xfrm>
          <a:prstGeom prst="rect">
            <a:avLst/>
          </a:prstGeom>
        </p:spPr>
      </p:pic>
    </p:spTree>
    <p:extLst>
      <p:ext uri="{BB962C8B-B14F-4D97-AF65-F5344CB8AC3E}">
        <p14:creationId xmlns:p14="http://schemas.microsoft.com/office/powerpoint/2010/main" val="113477308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00128"/>
            <a:ext cx="7957316" cy="762727"/>
          </a:xfrm>
        </p:spPr>
        <p:txBody>
          <a:bodyPr>
            <a:normAutofit/>
          </a:bodyPr>
          <a:lstStyle/>
          <a:p>
            <a:r>
              <a:rPr lang="it-IT" sz="3200" dirty="0" smtClean="0"/>
              <a:t>La morte della madre</a:t>
            </a:r>
            <a:endParaRPr lang="it-IT" sz="3200" dirty="0"/>
          </a:p>
        </p:txBody>
      </p:sp>
      <p:sp>
        <p:nvSpPr>
          <p:cNvPr id="3" name="CasellaDiTesto 2"/>
          <p:cNvSpPr txBox="1"/>
          <p:nvPr/>
        </p:nvSpPr>
        <p:spPr>
          <a:xfrm>
            <a:off x="552566" y="950110"/>
            <a:ext cx="8181856" cy="3416320"/>
          </a:xfrm>
          <a:prstGeom prst="rect">
            <a:avLst/>
          </a:prstGeom>
          <a:noFill/>
        </p:spPr>
        <p:txBody>
          <a:bodyPr wrap="square" rtlCol="0">
            <a:spAutoFit/>
          </a:bodyPr>
          <a:lstStyle/>
          <a:p>
            <a:pPr algn="just"/>
            <a:r>
              <a:rPr lang="it-IT" dirty="0" smtClean="0"/>
              <a:t>Un anno dopo la mamma si ammalò. Dissi a me stessa, Questa volta non farai finta che non stia succedendo. Andai con lei all’ospedale. Le dissero che aveva il cancro. Le parlarono a lungo di quello che sarebbe successo. Furono gentili e saggi. I medici non avevano avuto il coraggio di dirmi quello che stava succedendo a mio marito, ma ebbero il coraggio di dire in faccia a mia madre che cosa le stava succedendo. </a:t>
            </a:r>
            <a:r>
              <a:rPr lang="it-IT" i="1" dirty="0" smtClean="0"/>
              <a:t>Per via come era lei</a:t>
            </a:r>
            <a:r>
              <a:rPr lang="it-IT" dirty="0" smtClean="0"/>
              <a:t>. Per la prima volta in vita mia desiderai di essere come lei.  [</a:t>
            </a:r>
            <a:r>
              <a:rPr lang="mr-IN" dirty="0" smtClean="0"/>
              <a:t>…</a:t>
            </a:r>
            <a:r>
              <a:rPr lang="it-IT" dirty="0" smtClean="0"/>
              <a:t>]</a:t>
            </a:r>
          </a:p>
          <a:p>
            <a:pPr algn="just"/>
            <a:endParaRPr lang="it-IT" dirty="0"/>
          </a:p>
          <a:p>
            <a:pPr algn="just"/>
            <a:r>
              <a:rPr lang="it-IT" dirty="0" smtClean="0"/>
              <a:t>Mentre la mamma moriva , cercai di comportarmi come meglio potevo, non come con </a:t>
            </a:r>
            <a:r>
              <a:rPr lang="it-IT" dirty="0" err="1" smtClean="0"/>
              <a:t>Freddie</a:t>
            </a:r>
            <a:r>
              <a:rPr lang="it-IT" dirty="0" smtClean="0"/>
              <a:t>, allora semplicemente non avevo voluto sapere. Ma non ci riuscii. </a:t>
            </a:r>
            <a:r>
              <a:rPr lang="it-IT" dirty="0" err="1" smtClean="0"/>
              <a:t>É</a:t>
            </a:r>
            <a:r>
              <a:rPr lang="it-IT" dirty="0" smtClean="0"/>
              <a:t> questo il punto. Ero terrorizzata fino alla nausea, costantemente. Lei crollò così in fretta. </a:t>
            </a:r>
            <a:r>
              <a:rPr lang="it-IT" i="1" dirty="0" smtClean="0"/>
              <a:t>Crollò</a:t>
            </a:r>
            <a:r>
              <a:rPr lang="it-IT" dirty="0" smtClean="0"/>
              <a:t> </a:t>
            </a:r>
            <a:r>
              <a:rPr lang="mr-IN" dirty="0" smtClean="0"/>
              <a:t>–</a:t>
            </a:r>
            <a:r>
              <a:rPr lang="it-IT" dirty="0" smtClean="0"/>
              <a:t> proprio così. Odio la distruzione fisica. Non riesco a sopportarla.</a:t>
            </a:r>
          </a:p>
          <a:p>
            <a:pPr algn="just"/>
            <a:r>
              <a:rPr lang="it-IT" dirty="0" smtClean="0"/>
              <a:t>p. 10</a:t>
            </a:r>
            <a:endParaRPr lang="it-IT" dirty="0"/>
          </a:p>
        </p:txBody>
      </p:sp>
      <p:pic>
        <p:nvPicPr>
          <p:cNvPr id="4" name="Immagine 3"/>
          <p:cNvPicPr>
            <a:picLocks noChangeAspect="1"/>
          </p:cNvPicPr>
          <p:nvPr/>
        </p:nvPicPr>
        <p:blipFill>
          <a:blip r:embed="rId2"/>
          <a:stretch>
            <a:fillRect/>
          </a:stretch>
        </p:blipFill>
        <p:spPr>
          <a:xfrm>
            <a:off x="3073042" y="4210049"/>
            <a:ext cx="3613875" cy="2404870"/>
          </a:xfrm>
          <a:prstGeom prst="rect">
            <a:avLst/>
          </a:prstGeom>
        </p:spPr>
      </p:pic>
    </p:spTree>
    <p:extLst>
      <p:ext uri="{BB962C8B-B14F-4D97-AF65-F5344CB8AC3E}">
        <p14:creationId xmlns:p14="http://schemas.microsoft.com/office/powerpoint/2010/main" val="209624334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160893" cy="956627"/>
          </a:xfrm>
        </p:spPr>
        <p:txBody>
          <a:bodyPr>
            <a:normAutofit/>
          </a:bodyPr>
          <a:lstStyle/>
          <a:p>
            <a:r>
              <a:rPr lang="it-IT" sz="3200" dirty="0" smtClean="0"/>
              <a:t>Consapevolezza e cambiamento</a:t>
            </a:r>
            <a:endParaRPr lang="it-IT" sz="3200" dirty="0"/>
          </a:p>
        </p:txBody>
      </p:sp>
      <p:sp>
        <p:nvSpPr>
          <p:cNvPr id="3" name="CasellaDiTesto 2"/>
          <p:cNvSpPr txBox="1"/>
          <p:nvPr/>
        </p:nvSpPr>
        <p:spPr>
          <a:xfrm>
            <a:off x="631868" y="855329"/>
            <a:ext cx="8092859" cy="3139321"/>
          </a:xfrm>
          <a:prstGeom prst="rect">
            <a:avLst/>
          </a:prstGeom>
          <a:noFill/>
        </p:spPr>
        <p:txBody>
          <a:bodyPr wrap="square" rtlCol="0">
            <a:spAutoFit/>
          </a:bodyPr>
          <a:lstStyle/>
          <a:p>
            <a:pPr algn="just"/>
            <a:r>
              <a:rPr lang="it-IT" dirty="0" smtClean="0"/>
              <a:t>Poi mi ritrovai sola nel nostro appartamento. Un paio di volte portai a casa uno dei miei uomini. Non andò molto bene. Ma non per colpa loro. Come potrei dare a loro la colpa? Avevo già cominciato a capire di essere cambiata. Non riuscivo più a pensare al sesso! Una scoperta stupefacente. Non che avessi smesso di desiderarlo. Certe volte mi pareva addirittura di impazzire. Ma c’era qualcosa di deprimente e ripetitivo nel sesso. E la casa era piena di </a:t>
            </a:r>
            <a:r>
              <a:rPr lang="it-IT" dirty="0" err="1" smtClean="0"/>
              <a:t>Freddie</a:t>
            </a:r>
            <a:r>
              <a:rPr lang="it-IT" dirty="0" smtClean="0"/>
              <a:t>. A volte pensavo che sarei diventata una specie di monumento a </a:t>
            </a:r>
            <a:r>
              <a:rPr lang="it-IT" dirty="0" err="1" smtClean="0"/>
              <a:t>Freddie</a:t>
            </a:r>
            <a:r>
              <a:rPr lang="it-IT" dirty="0" smtClean="0"/>
              <a:t>. </a:t>
            </a:r>
            <a:r>
              <a:rPr lang="it-IT" i="1" dirty="0" smtClean="0"/>
              <a:t>Costretta</a:t>
            </a:r>
            <a:r>
              <a:rPr lang="it-IT" dirty="0" smtClean="0"/>
              <a:t> a ricordarlo. E a cosa serviva tutto questo? Decisi di vendere l’appartamento e cercarne un altro solo mio. Ci pensai per molto tempo, mesi interi. Sul lavoro, al giornale, è diverso, devo prendere decisioni rapide, è come stare in cima a un getto d’acqua. Sono bravissima in questo.</a:t>
            </a:r>
          </a:p>
          <a:p>
            <a:r>
              <a:rPr lang="it-IT" dirty="0" smtClean="0"/>
              <a:t>p. 11</a:t>
            </a:r>
            <a:endParaRPr lang="it-IT" dirty="0"/>
          </a:p>
        </p:txBody>
      </p:sp>
      <p:pic>
        <p:nvPicPr>
          <p:cNvPr id="4" name="Immagine 3"/>
          <p:cNvPicPr>
            <a:picLocks noChangeAspect="1"/>
          </p:cNvPicPr>
          <p:nvPr/>
        </p:nvPicPr>
        <p:blipFill>
          <a:blip r:embed="rId2"/>
          <a:stretch>
            <a:fillRect/>
          </a:stretch>
        </p:blipFill>
        <p:spPr>
          <a:xfrm>
            <a:off x="2969879" y="4345471"/>
            <a:ext cx="3454400" cy="2349500"/>
          </a:xfrm>
          <a:prstGeom prst="rect">
            <a:avLst/>
          </a:prstGeom>
        </p:spPr>
      </p:pic>
    </p:spTree>
    <p:extLst>
      <p:ext uri="{BB962C8B-B14F-4D97-AF65-F5344CB8AC3E}">
        <p14:creationId xmlns:p14="http://schemas.microsoft.com/office/powerpoint/2010/main" val="28487501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0883"/>
            <a:ext cx="8229600" cy="870367"/>
          </a:xfrm>
        </p:spPr>
        <p:txBody>
          <a:bodyPr>
            <a:normAutofit/>
          </a:bodyPr>
          <a:lstStyle/>
          <a:p>
            <a:r>
              <a:rPr lang="it-IT" sz="3200" dirty="0" smtClean="0"/>
              <a:t>Il filantropismo</a:t>
            </a:r>
            <a:endParaRPr lang="it-IT" sz="3200" dirty="0"/>
          </a:p>
        </p:txBody>
      </p:sp>
      <p:sp>
        <p:nvSpPr>
          <p:cNvPr id="3" name="CasellaDiTesto 2"/>
          <p:cNvSpPr txBox="1"/>
          <p:nvPr/>
        </p:nvSpPr>
        <p:spPr>
          <a:xfrm>
            <a:off x="542873" y="746515"/>
            <a:ext cx="8143927" cy="4168850"/>
          </a:xfrm>
          <a:prstGeom prst="rect">
            <a:avLst/>
          </a:prstGeom>
          <a:noFill/>
        </p:spPr>
        <p:txBody>
          <a:bodyPr wrap="square" rtlCol="0">
            <a:spAutoFit/>
          </a:bodyPr>
          <a:lstStyle/>
          <a:p>
            <a:pPr algn="just"/>
            <a:r>
              <a:rPr lang="it-IT" sz="2000" dirty="0" smtClean="0"/>
              <a:t>Ecco perché decisi di imparare qualcos’altro.</a:t>
            </a:r>
          </a:p>
          <a:p>
            <a:pPr algn="just"/>
            <a:r>
              <a:rPr lang="it-IT" sz="2000" dirty="0" smtClean="0"/>
              <a:t>Vidi l’annuncio sul giornale. Volete aiutare una persona anziana? La foto di una deliziosa vecchina. Una creatura fragile, incantevole. La nonna che tutti vorrebbero. Ah! Telefonai e andai da Miss </a:t>
            </a:r>
            <a:r>
              <a:rPr lang="it-IT" sz="2000" dirty="0" err="1" smtClean="0"/>
              <a:t>Snow</a:t>
            </a:r>
            <a:r>
              <a:rPr lang="it-IT" sz="2000" dirty="0" smtClean="0"/>
              <a:t>. Filantropa. Con lei andai a trovare Mrs. York. Prendemmo il tè tutte insieme in un piccolo appartamento di Kensington. Mi sembrò tutto falso, orribile. Pensai che Miss </a:t>
            </a:r>
            <a:r>
              <a:rPr lang="it-IT" sz="2000" dirty="0" err="1" smtClean="0"/>
              <a:t>Snow</a:t>
            </a:r>
            <a:r>
              <a:rPr lang="it-IT" sz="2000" dirty="0" smtClean="0"/>
              <a:t> era condiscendente e non se ne accorgeva nemmeno. Mrs. York, un donnone grosso, invalido, pallido, con la faccia gonfia. Occhi piccoli e lamentosi. Miss </a:t>
            </a:r>
            <a:r>
              <a:rPr lang="it-IT" sz="2000" dirty="0" err="1" smtClean="0"/>
              <a:t>Snow</a:t>
            </a:r>
            <a:r>
              <a:rPr lang="it-IT" sz="2000" dirty="0" smtClean="0"/>
              <a:t> non le piaceva e si capiva. Restai seduta al mio posto e pensai, che diavolo ci faccio, qui? Che razza di lavoro è questo? Dovrò far visita a Mrs. York tutte le domeniche e portarle un dolce e chiederle come vanno i reumatismi?</a:t>
            </a:r>
            <a:endParaRPr lang="it-IT" sz="2000" dirty="0"/>
          </a:p>
          <a:p>
            <a:r>
              <a:rPr lang="it-IT" sz="2000" dirty="0" smtClean="0"/>
              <a:t>p. 13</a:t>
            </a:r>
            <a:endParaRPr lang="it-IT" sz="2000" dirty="0"/>
          </a:p>
        </p:txBody>
      </p:sp>
      <p:pic>
        <p:nvPicPr>
          <p:cNvPr id="4" name="Immagine 3"/>
          <p:cNvPicPr>
            <a:picLocks noChangeAspect="1"/>
          </p:cNvPicPr>
          <p:nvPr/>
        </p:nvPicPr>
        <p:blipFill>
          <a:blip r:embed="rId2"/>
          <a:stretch>
            <a:fillRect/>
          </a:stretch>
        </p:blipFill>
        <p:spPr>
          <a:xfrm>
            <a:off x="2792079" y="4632965"/>
            <a:ext cx="3797300" cy="2133600"/>
          </a:xfrm>
          <a:prstGeom prst="rect">
            <a:avLst/>
          </a:prstGeom>
        </p:spPr>
      </p:pic>
    </p:spTree>
    <p:extLst>
      <p:ext uri="{BB962C8B-B14F-4D97-AF65-F5344CB8AC3E}">
        <p14:creationId xmlns:p14="http://schemas.microsoft.com/office/powerpoint/2010/main" val="367678841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103"/>
            <a:ext cx="8229600" cy="1143000"/>
          </a:xfrm>
        </p:spPr>
        <p:txBody>
          <a:bodyPr>
            <a:normAutofit/>
          </a:bodyPr>
          <a:lstStyle/>
          <a:p>
            <a:r>
              <a:rPr lang="it-IT" sz="3200" dirty="0" smtClean="0"/>
              <a:t>L’incontro con una strega</a:t>
            </a:r>
            <a:endParaRPr lang="it-IT" sz="3200" dirty="0"/>
          </a:p>
        </p:txBody>
      </p:sp>
      <p:sp>
        <p:nvSpPr>
          <p:cNvPr id="3" name="CasellaDiTesto 2"/>
          <p:cNvSpPr txBox="1"/>
          <p:nvPr/>
        </p:nvSpPr>
        <p:spPr>
          <a:xfrm>
            <a:off x="260705" y="948689"/>
            <a:ext cx="5470526" cy="5909311"/>
          </a:xfrm>
          <a:prstGeom prst="rect">
            <a:avLst/>
          </a:prstGeom>
          <a:noFill/>
        </p:spPr>
        <p:txBody>
          <a:bodyPr wrap="square" rtlCol="0">
            <a:spAutoFit/>
          </a:bodyPr>
          <a:lstStyle/>
          <a:p>
            <a:pPr algn="just"/>
            <a:r>
              <a:rPr lang="it-IT" dirty="0" smtClean="0"/>
              <a:t>Ma poi andai in farmacia e accadde questo..</a:t>
            </a:r>
          </a:p>
          <a:p>
            <a:pPr algn="just"/>
            <a:r>
              <a:rPr lang="it-IT" dirty="0" smtClean="0"/>
              <a:t>Vidi una vecchia strega. Stavo guardando una vecchia e pensai, una strega. Questo perché avevo passato l’intera giornata a lavorare a un servizio, Stereotipi di donne, allora e adesso. Quell’</a:t>
            </a:r>
            <a:r>
              <a:rPr lang="it-IT" i="1" dirty="0" smtClean="0"/>
              <a:t>allora</a:t>
            </a:r>
            <a:r>
              <a:rPr lang="it-IT" dirty="0" smtClean="0"/>
              <a:t> non era specificato con esattezza, la tarda età vittoriana, forse, la vecchia signora di classe, la madre di tanti figli, la zia nubile e invalida, la Donna Nuova, la moglie del missionario, eccetera. Dovevo scegliere tra circa quaranta fotografie e schizzi. Tra questi, anche quello di una strega, ma l’avevo scartato. Ed ecco era lì, accanto a me in farmacia. Una donnina minuscola, curva, con un naso che scendeva a incontrare il mento, vestiti pesanti e polverosi, neri, e qualcosa di non troppo dissimile da una cuffia vittoriana in testa [</a:t>
            </a:r>
            <a:r>
              <a:rPr lang="mr-IN" dirty="0" smtClean="0"/>
              <a:t>…</a:t>
            </a:r>
            <a:r>
              <a:rPr lang="it-IT" dirty="0" smtClean="0"/>
              <a:t>]</a:t>
            </a:r>
          </a:p>
          <a:p>
            <a:pPr algn="just"/>
            <a:r>
              <a:rPr lang="it-IT" dirty="0" smtClean="0"/>
              <a:t>Occhi azzurri bellicosi, sotto ripide sopracciglia grigie, ma c’era qualcosa di meravigliosamente dolce nel suo sguardo.</a:t>
            </a:r>
          </a:p>
          <a:p>
            <a:pPr algn="just"/>
            <a:r>
              <a:rPr lang="it-IT" dirty="0" smtClean="0"/>
              <a:t>Mi piacque subito, chissà perché. Presi la ricetta e sapevo che la cosa non sarebbe finita lì.</a:t>
            </a:r>
            <a:endParaRPr lang="it-IT" dirty="0"/>
          </a:p>
          <a:p>
            <a:r>
              <a:rPr lang="it-IT" dirty="0" smtClean="0"/>
              <a:t>p. 14 </a:t>
            </a:r>
            <a:endParaRPr lang="it-IT" dirty="0"/>
          </a:p>
        </p:txBody>
      </p:sp>
      <p:pic>
        <p:nvPicPr>
          <p:cNvPr id="4" name="Immagine 3"/>
          <p:cNvPicPr>
            <a:picLocks noChangeAspect="1"/>
          </p:cNvPicPr>
          <p:nvPr/>
        </p:nvPicPr>
        <p:blipFill>
          <a:blip r:embed="rId2"/>
          <a:stretch>
            <a:fillRect/>
          </a:stretch>
        </p:blipFill>
        <p:spPr>
          <a:xfrm>
            <a:off x="5829155" y="1225688"/>
            <a:ext cx="2857645" cy="3820381"/>
          </a:xfrm>
          <a:prstGeom prst="rect">
            <a:avLst/>
          </a:prstGeom>
        </p:spPr>
      </p:pic>
      <p:pic>
        <p:nvPicPr>
          <p:cNvPr id="5" name="Immagine 4"/>
          <p:cNvPicPr>
            <a:picLocks noChangeAspect="1"/>
          </p:cNvPicPr>
          <p:nvPr/>
        </p:nvPicPr>
        <p:blipFill>
          <a:blip r:embed="rId3"/>
          <a:stretch>
            <a:fillRect/>
          </a:stretch>
        </p:blipFill>
        <p:spPr>
          <a:xfrm>
            <a:off x="5829155" y="4331818"/>
            <a:ext cx="3191376" cy="2390452"/>
          </a:xfrm>
          <a:prstGeom prst="rect">
            <a:avLst/>
          </a:prstGeom>
        </p:spPr>
      </p:pic>
    </p:spTree>
    <p:extLst>
      <p:ext uri="{BB962C8B-B14F-4D97-AF65-F5344CB8AC3E}">
        <p14:creationId xmlns:p14="http://schemas.microsoft.com/office/powerpoint/2010/main" val="190460735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1030</TotalTime>
  <Words>5251</Words>
  <Application>Microsoft Macintosh PowerPoint</Application>
  <PresentationFormat>Presentazione su schermo (4:3)</PresentationFormat>
  <Paragraphs>191</Paragraphs>
  <Slides>26</Slides>
  <Notes>1</Notes>
  <HiddenSlides>0</HiddenSlides>
  <MMClips>0</MMClips>
  <ScaleCrop>false</ScaleCrop>
  <HeadingPairs>
    <vt:vector size="4" baseType="variant">
      <vt:variant>
        <vt:lpstr>Tema</vt:lpstr>
      </vt:variant>
      <vt:variant>
        <vt:i4>1</vt:i4>
      </vt:variant>
      <vt:variant>
        <vt:lpstr>Titoli diapositive</vt:lpstr>
      </vt:variant>
      <vt:variant>
        <vt:i4>26</vt:i4>
      </vt:variant>
    </vt:vector>
  </HeadingPairs>
  <TitlesOfParts>
    <vt:vector size="27" baseType="lpstr">
      <vt:lpstr>Tema di Office</vt:lpstr>
      <vt:lpstr>Il rapporto intergenerazionale Il diario di Jane Somers di Doris Lessing</vt:lpstr>
      <vt:lpstr>Presentazione di PowerPoint</vt:lpstr>
      <vt:lpstr>Il senso del diario</vt:lpstr>
      <vt:lpstr>La malattia e la morte di Freddie</vt:lpstr>
      <vt:lpstr>Janna, donna bella ed elegante</vt:lpstr>
      <vt:lpstr>La morte della madre</vt:lpstr>
      <vt:lpstr>Consapevolezza e cambiamento</vt:lpstr>
      <vt:lpstr>Il filantropismo</vt:lpstr>
      <vt:lpstr>L’incontro con una strega</vt:lpstr>
      <vt:lpstr>La casa di Mrs. Fowler</vt:lpstr>
      <vt:lpstr>Una tazza di tè</vt:lpstr>
      <vt:lpstr>Le visite</vt:lpstr>
      <vt:lpstr>Una buona vicina?</vt:lpstr>
      <vt:lpstr>Pulire e lavare</vt:lpstr>
      <vt:lpstr>I racconti/ricordi</vt:lpstr>
      <vt:lpstr>I racconti/ricordi</vt:lpstr>
      <vt:lpstr>La vita passata di Maudie</vt:lpstr>
      <vt:lpstr>La giornata di Maudie</vt:lpstr>
      <vt:lpstr>La giornata di Janna</vt:lpstr>
      <vt:lpstr>Il rapporto con Joyce</vt:lpstr>
      <vt:lpstr>Capire i vecchi</vt:lpstr>
      <vt:lpstr>Il cancro</vt:lpstr>
      <vt:lpstr>La fine</vt:lpstr>
      <vt:lpstr>Senza Maudie</vt:lpstr>
      <vt:lpstr>La “liberazione” e la crescita di Janna</vt:lpstr>
      <vt:lpstr>Presentazione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diario di Jane Somers di Doris Lessing</dc:title>
  <dc:creator>Luisanna Paggiaro</dc:creator>
  <cp:lastModifiedBy>Utente Microsoft</cp:lastModifiedBy>
  <cp:revision>94</cp:revision>
  <dcterms:created xsi:type="dcterms:W3CDTF">2022-08-02T16:00:52Z</dcterms:created>
  <dcterms:modified xsi:type="dcterms:W3CDTF">2023-06-04T08:17:06Z</dcterms:modified>
</cp:coreProperties>
</file>